
<file path=[Content_Types].xml><?xml version="1.0" encoding="utf-8"?>
<Types xmlns="http://schemas.openxmlformats.org/package/2006/content-types">
  <Default Extension="gif" ContentType="image/gif"/>
  <Default Extension="jpeg" ContentType="image/jpeg"/>
  <Default Extension="jpg" ContentType="image/jpg"/>
  <Default Extension="m4v" ContentType="video/mp4"/>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image" Target="../media/image-1003-3.png"/><Relationship Id="rId4" Type="http://schemas.openxmlformats.org/officeDocument/2006/relationships/image" Target="../media/image-1003-4.png"/><Relationship Id="rId5"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image" Target="../media/image-1004-3.png"/><Relationship Id="rId4" Type="http://schemas.openxmlformats.org/officeDocument/2006/relationships/image" Target="../media/image-1004-4.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image-1005-2.png"/><Relationship Id="rId3" Type="http://schemas.openxmlformats.org/officeDocument/2006/relationships/image" Target="../media/image-1005-3.png"/><Relationship Id="rId4" Type="http://schemas.openxmlformats.org/officeDocument/2006/relationships/image" Target="../media/image-1005-4.png"/><Relationship Id="rId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TITLE_DARK-image-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CLOSE_DARK-image-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QUOTE_DARK-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_BLUE">
    <p:bg>
      <p:bgPr>
        <a:solidFill>
          <a:srgbClr val="F0F6FD"/>
        </a:solidFill>
      </p:bgPr>
    </p:bg>
    <p:spTree>
      <p:nvGrpSpPr>
        <p:cNvPr id="1" name=""/>
        <p:cNvGrpSpPr/>
        <p:nvPr/>
      </p:nvGrpSpPr>
      <p:grpSpPr>
        <a:xfrm>
          <a:off x="0" y="0"/>
          <a:ext cx="0" cy="0"/>
          <a:chOff x="0" y="0"/>
          <a:chExt cx="0" cy="0"/>
        </a:xfrm>
      </p:grpSpPr>
      <p:pic>
        <p:nvPicPr>
          <p:cNvPr id="2" name="Image 0" descr="/tmp/claude-0/-home-claude/e1dec3d0-ce85-57b6-b250-27a5eab998e4/scratchpad/mtt/b/assets/card.png">    </p:cNvPr>
          <p:cNvPicPr>
            <a:picLocks noChangeAspect="1"/>
          </p:cNvPicPr>
          <p:nvPr/>
        </p:nvPicPr>
        <p:blipFill>
          <a:blip r:embed="rId1"/>
          <a:stretch>
            <a:fillRect/>
          </a:stretch>
        </p:blipFill>
        <p:spPr>
          <a:xfrm>
            <a:off x="182880" y="1143000"/>
            <a:ext cx="8778240" cy="5120640"/>
          </a:xfrm>
          <a:prstGeom prst="rect">
            <a:avLst/>
          </a:prstGeom>
        </p:spPr>
      </p:pic>
      <p:pic>
        <p:nvPicPr>
          <p:cNvPr id="3" name="Image 1" descr="/tmp/claude-0/-home-claude/e1dec3d0-ce85-57b6-b250-27a5eab998e4/scratchpad/mtt/b/assets/band.png">    </p:cNvPr>
          <p:cNvPicPr>
            <a:picLocks noChangeAspect="1"/>
          </p:cNvPicPr>
          <p:nvPr/>
        </p:nvPicPr>
        <p:blipFill>
          <a:blip r:embed="rId2"/>
          <a:stretch>
            <a:fillRect/>
          </a:stretch>
        </p:blipFill>
        <p:spPr>
          <a:xfrm>
            <a:off x="0" y="5852160"/>
            <a:ext cx="9144000" cy="1005840"/>
          </a:xfrm>
          <a:prstGeom prst="rect">
            <a:avLst/>
          </a:prstGeom>
        </p:spPr>
      </p:pic>
      <p:pic>
        <p:nvPicPr>
          <p:cNvPr id="4" name="Image 2" descr="/tmp/claude-0/-home-claude/e1dec3d0-ce85-57b6-b250-27a5eab998e4/scratchpad/mtt/b/assets/header_blue.png">    </p:cNvPr>
          <p:cNvPicPr>
            <a:picLocks noChangeAspect="1"/>
          </p:cNvPicPr>
          <p:nvPr/>
        </p:nvPicPr>
        <p:blipFill>
          <a:blip r:embed="rId3"/>
          <a:stretch>
            <a:fillRect/>
          </a:stretch>
        </p:blipFill>
        <p:spPr>
          <a:xfrm>
            <a:off x="274320" y="228600"/>
            <a:ext cx="7863840" cy="1188720"/>
          </a:xfrm>
          <a:prstGeom prst="rect">
            <a:avLst/>
          </a:prstGeom>
        </p:spPr>
      </p:pic>
      <p:pic>
        <p:nvPicPr>
          <p:cNvPr id="5" name="Image 3" descr="/tmp/claude-0/-home-claude/e1dec3d0-ce85-57b6-b250-27a5eab998e4/scratchpad/mtt/b/assets/crest.png">    </p:cNvPr>
          <p:cNvPicPr>
            <a:picLocks noChangeAspect="1"/>
          </p:cNvPicPr>
          <p:nvPr/>
        </p:nvPicPr>
        <p:blipFill>
          <a:blip r:embed="rId4"/>
          <a:stretch>
            <a:fillRect/>
          </a:stretch>
        </p:blipFill>
        <p:spPr>
          <a:xfrm>
            <a:off x="7882128" y="274320"/>
            <a:ext cx="804672" cy="941832"/>
          </a:xfrm>
          <a:prstGeom prst="rect">
            <a:avLst/>
          </a:prstGeom>
        </p:spPr>
      </p:pic>
      <p:sp>
        <p:nvSpPr>
          <p:cNvPr id="6" name="Text 0"/>
          <p:cNvSpPr/>
          <p:nvPr>
            <p:ph idx="104" type="title" hasCustomPrompt="1"/>
          </p:nvPr>
        </p:nvSpPr>
        <p:spPr>
          <a:xfrm>
            <a:off x="1371600" y="411480"/>
            <a:ext cx="6080760" cy="731520"/>
          </a:xfrm>
          <a:prstGeom prst="rect">
            <a:avLst/>
          </a:prstGeom>
          <a:noFill/>
          <a:ln/>
        </p:spPr>
        <p:txBody>
          <a:bodyPr wrap="square" rtlCol="0"/>
          <a:lstStyle>
            <a:lvl1pPr algn="l" indent="0" marL="0">
              <a:buNone/>
              <a:defRPr lang="en-US" sz="2200" b="1" dirty="0">
                <a:solidFill>
                  <a:srgbClr val="FFFFFF"/>
                </a:solidFill>
                <a:latin typeface="Trebuchet MS" pitchFamily="34" charset="0"/>
                <a:ea typeface="Trebuchet MS" pitchFamily="34" charset="-122"/>
                <a:cs typeface="Trebuchet MS" pitchFamily="34" charset="-120"/>
              </a:defRPr>
            </a:lvl1pPr>
          </a:lstStyle>
          <a:p>
            <a:pPr algn="l"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_PURPLE">
    <p:bg>
      <p:bgPr>
        <a:solidFill>
          <a:srgbClr val="F0F6FD"/>
        </a:solidFill>
      </p:bgPr>
    </p:bg>
    <p:spTree>
      <p:nvGrpSpPr>
        <p:cNvPr id="1" name=""/>
        <p:cNvGrpSpPr/>
        <p:nvPr/>
      </p:nvGrpSpPr>
      <p:grpSpPr>
        <a:xfrm>
          <a:off x="0" y="0"/>
          <a:ext cx="0" cy="0"/>
          <a:chOff x="0" y="0"/>
          <a:chExt cx="0" cy="0"/>
        </a:xfrm>
      </p:grpSpPr>
      <p:pic>
        <p:nvPicPr>
          <p:cNvPr id="2" name="Image 0" descr="/tmp/claude-0/-home-claude/e1dec3d0-ce85-57b6-b250-27a5eab998e4/scratchpad/mtt/b/assets/card.png">    </p:cNvPr>
          <p:cNvPicPr>
            <a:picLocks noChangeAspect="1"/>
          </p:cNvPicPr>
          <p:nvPr/>
        </p:nvPicPr>
        <p:blipFill>
          <a:blip r:embed="rId1"/>
          <a:stretch>
            <a:fillRect/>
          </a:stretch>
        </p:blipFill>
        <p:spPr>
          <a:xfrm>
            <a:off x="182880" y="1143000"/>
            <a:ext cx="8778240" cy="5120640"/>
          </a:xfrm>
          <a:prstGeom prst="rect">
            <a:avLst/>
          </a:prstGeom>
        </p:spPr>
      </p:pic>
      <p:pic>
        <p:nvPicPr>
          <p:cNvPr id="3" name="Image 1" descr="/tmp/claude-0/-home-claude/e1dec3d0-ce85-57b6-b250-27a5eab998e4/scratchpad/mtt/b/assets/band.png">    </p:cNvPr>
          <p:cNvPicPr>
            <a:picLocks noChangeAspect="1"/>
          </p:cNvPicPr>
          <p:nvPr/>
        </p:nvPicPr>
        <p:blipFill>
          <a:blip r:embed="rId2"/>
          <a:stretch>
            <a:fillRect/>
          </a:stretch>
        </p:blipFill>
        <p:spPr>
          <a:xfrm>
            <a:off x="0" y="5852160"/>
            <a:ext cx="9144000" cy="1005840"/>
          </a:xfrm>
          <a:prstGeom prst="rect">
            <a:avLst/>
          </a:prstGeom>
        </p:spPr>
      </p:pic>
      <p:pic>
        <p:nvPicPr>
          <p:cNvPr id="4" name="Image 2" descr="/tmp/claude-0/-home-claude/e1dec3d0-ce85-57b6-b250-27a5eab998e4/scratchpad/mtt/b/assets/header_purple.png">    </p:cNvPr>
          <p:cNvPicPr>
            <a:picLocks noChangeAspect="1"/>
          </p:cNvPicPr>
          <p:nvPr/>
        </p:nvPicPr>
        <p:blipFill>
          <a:blip r:embed="rId3"/>
          <a:stretch>
            <a:fillRect/>
          </a:stretch>
        </p:blipFill>
        <p:spPr>
          <a:xfrm>
            <a:off x="274320" y="228600"/>
            <a:ext cx="7863840" cy="1188720"/>
          </a:xfrm>
          <a:prstGeom prst="rect">
            <a:avLst/>
          </a:prstGeom>
        </p:spPr>
      </p:pic>
      <p:pic>
        <p:nvPicPr>
          <p:cNvPr id="5" name="Image 3" descr="/tmp/claude-0/-home-claude/e1dec3d0-ce85-57b6-b250-27a5eab998e4/scratchpad/mtt/b/assets/crest.png">    </p:cNvPr>
          <p:cNvPicPr>
            <a:picLocks noChangeAspect="1"/>
          </p:cNvPicPr>
          <p:nvPr/>
        </p:nvPicPr>
        <p:blipFill>
          <a:blip r:embed="rId4"/>
          <a:stretch>
            <a:fillRect/>
          </a:stretch>
        </p:blipFill>
        <p:spPr>
          <a:xfrm>
            <a:off x="7882128" y="274320"/>
            <a:ext cx="804672" cy="941832"/>
          </a:xfrm>
          <a:prstGeom prst="rect">
            <a:avLst/>
          </a:prstGeom>
        </p:spPr>
      </p:pic>
      <p:sp>
        <p:nvSpPr>
          <p:cNvPr id="6" name="Text 0"/>
          <p:cNvSpPr/>
          <p:nvPr>
            <p:ph idx="104" type="title" hasCustomPrompt="1"/>
          </p:nvPr>
        </p:nvSpPr>
        <p:spPr>
          <a:xfrm>
            <a:off x="1371600" y="411480"/>
            <a:ext cx="6080760" cy="731520"/>
          </a:xfrm>
          <a:prstGeom prst="rect">
            <a:avLst/>
          </a:prstGeom>
          <a:noFill/>
          <a:ln/>
        </p:spPr>
        <p:txBody>
          <a:bodyPr wrap="square" rtlCol="0"/>
          <a:lstStyle>
            <a:lvl1pPr algn="l" indent="0" marL="0">
              <a:buNone/>
              <a:defRPr lang="en-US" sz="2200" b="1" dirty="0">
                <a:solidFill>
                  <a:srgbClr val="FFFFFF"/>
                </a:solidFill>
                <a:latin typeface="Trebuchet MS" pitchFamily="34" charset="0"/>
                <a:ea typeface="Trebuchet MS" pitchFamily="34" charset="-122"/>
                <a:cs typeface="Trebuchet MS" pitchFamily="34" charset="-120"/>
              </a:defRPr>
            </a:lvl1pPr>
          </a:lstStyle>
          <a:p>
            <a:pPr algn="l" indent="0" marL="0">
              <a:buNone/>
            </a:pPr>
            <a:endParaRPr lang="en-US" sz="2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RUBY">
    <p:bg>
      <p:bgPr>
        <a:solidFill>
          <a:srgbClr val="F0F6FD"/>
        </a:solidFill>
      </p:bgPr>
    </p:bg>
    <p:spTree>
      <p:nvGrpSpPr>
        <p:cNvPr id="1" name=""/>
        <p:cNvGrpSpPr/>
        <p:nvPr/>
      </p:nvGrpSpPr>
      <p:grpSpPr>
        <a:xfrm>
          <a:off x="0" y="0"/>
          <a:ext cx="0" cy="0"/>
          <a:chOff x="0" y="0"/>
          <a:chExt cx="0" cy="0"/>
        </a:xfrm>
      </p:grpSpPr>
      <p:pic>
        <p:nvPicPr>
          <p:cNvPr id="2" name="Image 0" descr="/tmp/claude-0/-home-claude/e1dec3d0-ce85-57b6-b250-27a5eab998e4/scratchpad/mtt/b/assets/card.png">    </p:cNvPr>
          <p:cNvPicPr>
            <a:picLocks noChangeAspect="1"/>
          </p:cNvPicPr>
          <p:nvPr/>
        </p:nvPicPr>
        <p:blipFill>
          <a:blip r:embed="rId1"/>
          <a:stretch>
            <a:fillRect/>
          </a:stretch>
        </p:blipFill>
        <p:spPr>
          <a:xfrm>
            <a:off x="182880" y="1143000"/>
            <a:ext cx="8778240" cy="5120640"/>
          </a:xfrm>
          <a:prstGeom prst="rect">
            <a:avLst/>
          </a:prstGeom>
        </p:spPr>
      </p:pic>
      <p:pic>
        <p:nvPicPr>
          <p:cNvPr id="3" name="Image 1" descr="/tmp/claude-0/-home-claude/e1dec3d0-ce85-57b6-b250-27a5eab998e4/scratchpad/mtt/b/assets/band.png">    </p:cNvPr>
          <p:cNvPicPr>
            <a:picLocks noChangeAspect="1"/>
          </p:cNvPicPr>
          <p:nvPr/>
        </p:nvPicPr>
        <p:blipFill>
          <a:blip r:embed="rId2"/>
          <a:stretch>
            <a:fillRect/>
          </a:stretch>
        </p:blipFill>
        <p:spPr>
          <a:xfrm>
            <a:off x="0" y="5852160"/>
            <a:ext cx="9144000" cy="1005840"/>
          </a:xfrm>
          <a:prstGeom prst="rect">
            <a:avLst/>
          </a:prstGeom>
        </p:spPr>
      </p:pic>
      <p:pic>
        <p:nvPicPr>
          <p:cNvPr id="4" name="Image 2" descr="/tmp/claude-0/-home-claude/e1dec3d0-ce85-57b6-b250-27a5eab998e4/scratchpad/mtt/b/assets/header_ruby.png">    </p:cNvPr>
          <p:cNvPicPr>
            <a:picLocks noChangeAspect="1"/>
          </p:cNvPicPr>
          <p:nvPr/>
        </p:nvPicPr>
        <p:blipFill>
          <a:blip r:embed="rId3"/>
          <a:stretch>
            <a:fillRect/>
          </a:stretch>
        </p:blipFill>
        <p:spPr>
          <a:xfrm>
            <a:off x="274320" y="228600"/>
            <a:ext cx="7863840" cy="1188720"/>
          </a:xfrm>
          <a:prstGeom prst="rect">
            <a:avLst/>
          </a:prstGeom>
        </p:spPr>
      </p:pic>
      <p:pic>
        <p:nvPicPr>
          <p:cNvPr id="5" name="Image 3" descr="/tmp/claude-0/-home-claude/e1dec3d0-ce85-57b6-b250-27a5eab998e4/scratchpad/mtt/b/assets/crest.png">    </p:cNvPr>
          <p:cNvPicPr>
            <a:picLocks noChangeAspect="1"/>
          </p:cNvPicPr>
          <p:nvPr/>
        </p:nvPicPr>
        <p:blipFill>
          <a:blip r:embed="rId4"/>
          <a:stretch>
            <a:fillRect/>
          </a:stretch>
        </p:blipFill>
        <p:spPr>
          <a:xfrm>
            <a:off x="7882128" y="274320"/>
            <a:ext cx="804672" cy="941832"/>
          </a:xfrm>
          <a:prstGeom prst="rect">
            <a:avLst/>
          </a:prstGeom>
        </p:spPr>
      </p:pic>
      <p:sp>
        <p:nvSpPr>
          <p:cNvPr id="6" name="Text 0"/>
          <p:cNvSpPr/>
          <p:nvPr>
            <p:ph idx="104" type="title" hasCustomPrompt="1"/>
          </p:nvPr>
        </p:nvSpPr>
        <p:spPr>
          <a:xfrm>
            <a:off x="1371600" y="411480"/>
            <a:ext cx="6080760" cy="731520"/>
          </a:xfrm>
          <a:prstGeom prst="rect">
            <a:avLst/>
          </a:prstGeom>
          <a:noFill/>
          <a:ln/>
        </p:spPr>
        <p:txBody>
          <a:bodyPr wrap="square" rtlCol="0"/>
          <a:lstStyle>
            <a:lvl1pPr algn="l" indent="0" marL="0">
              <a:buNone/>
              <a:defRPr lang="en-US" sz="2200" b="1" dirty="0">
                <a:solidFill>
                  <a:srgbClr val="FFFFFF"/>
                </a:solidFill>
                <a:latin typeface="Trebuchet MS" pitchFamily="34" charset="0"/>
                <a:ea typeface="Trebuchet MS" pitchFamily="34" charset="-122"/>
                <a:cs typeface="Trebuchet MS" pitchFamily="34" charset="-120"/>
              </a:defRPr>
            </a:lvl1pPr>
          </a:lstStyle>
          <a:p>
            <a:pPr algn="l" indent="0" marL="0">
              <a:buNone/>
            </a:pPr>
            <a:endParaRPr lang="en-US" sz="2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GREEN">
    <p:bg>
      <p:bgPr>
        <a:solidFill>
          <a:srgbClr val="F0F6FD"/>
        </a:solidFill>
      </p:bgPr>
    </p:bg>
    <p:spTree>
      <p:nvGrpSpPr>
        <p:cNvPr id="1" name=""/>
        <p:cNvGrpSpPr/>
        <p:nvPr/>
      </p:nvGrpSpPr>
      <p:grpSpPr>
        <a:xfrm>
          <a:off x="0" y="0"/>
          <a:ext cx="0" cy="0"/>
          <a:chOff x="0" y="0"/>
          <a:chExt cx="0" cy="0"/>
        </a:xfrm>
      </p:grpSpPr>
      <p:pic>
        <p:nvPicPr>
          <p:cNvPr id="2" name="Image 0" descr="/tmp/claude-0/-home-claude/e1dec3d0-ce85-57b6-b250-27a5eab998e4/scratchpad/mtt/b/assets/card.png">    </p:cNvPr>
          <p:cNvPicPr>
            <a:picLocks noChangeAspect="1"/>
          </p:cNvPicPr>
          <p:nvPr/>
        </p:nvPicPr>
        <p:blipFill>
          <a:blip r:embed="rId1"/>
          <a:stretch>
            <a:fillRect/>
          </a:stretch>
        </p:blipFill>
        <p:spPr>
          <a:xfrm>
            <a:off x="182880" y="1143000"/>
            <a:ext cx="8778240" cy="5120640"/>
          </a:xfrm>
          <a:prstGeom prst="rect">
            <a:avLst/>
          </a:prstGeom>
        </p:spPr>
      </p:pic>
      <p:pic>
        <p:nvPicPr>
          <p:cNvPr id="3" name="Image 1" descr="/tmp/claude-0/-home-claude/e1dec3d0-ce85-57b6-b250-27a5eab998e4/scratchpad/mtt/b/assets/band.png">    </p:cNvPr>
          <p:cNvPicPr>
            <a:picLocks noChangeAspect="1"/>
          </p:cNvPicPr>
          <p:nvPr/>
        </p:nvPicPr>
        <p:blipFill>
          <a:blip r:embed="rId2"/>
          <a:stretch>
            <a:fillRect/>
          </a:stretch>
        </p:blipFill>
        <p:spPr>
          <a:xfrm>
            <a:off x="0" y="5852160"/>
            <a:ext cx="9144000" cy="1005840"/>
          </a:xfrm>
          <a:prstGeom prst="rect">
            <a:avLst/>
          </a:prstGeom>
        </p:spPr>
      </p:pic>
      <p:pic>
        <p:nvPicPr>
          <p:cNvPr id="4" name="Image 2" descr="/tmp/claude-0/-home-claude/e1dec3d0-ce85-57b6-b250-27a5eab998e4/scratchpad/mtt/b/assets/header_green.png">    </p:cNvPr>
          <p:cNvPicPr>
            <a:picLocks noChangeAspect="1"/>
          </p:cNvPicPr>
          <p:nvPr/>
        </p:nvPicPr>
        <p:blipFill>
          <a:blip r:embed="rId3"/>
          <a:stretch>
            <a:fillRect/>
          </a:stretch>
        </p:blipFill>
        <p:spPr>
          <a:xfrm>
            <a:off x="274320" y="228600"/>
            <a:ext cx="7863840" cy="1188720"/>
          </a:xfrm>
          <a:prstGeom prst="rect">
            <a:avLst/>
          </a:prstGeom>
        </p:spPr>
      </p:pic>
      <p:pic>
        <p:nvPicPr>
          <p:cNvPr id="5" name="Image 3" descr="/tmp/claude-0/-home-claude/e1dec3d0-ce85-57b6-b250-27a5eab998e4/scratchpad/mtt/b/assets/crest.png">    </p:cNvPr>
          <p:cNvPicPr>
            <a:picLocks noChangeAspect="1"/>
          </p:cNvPicPr>
          <p:nvPr/>
        </p:nvPicPr>
        <p:blipFill>
          <a:blip r:embed="rId4"/>
          <a:stretch>
            <a:fillRect/>
          </a:stretch>
        </p:blipFill>
        <p:spPr>
          <a:xfrm>
            <a:off x="7882128" y="274320"/>
            <a:ext cx="804672" cy="941832"/>
          </a:xfrm>
          <a:prstGeom prst="rect">
            <a:avLst/>
          </a:prstGeom>
        </p:spPr>
      </p:pic>
      <p:sp>
        <p:nvSpPr>
          <p:cNvPr id="6" name="Text 0"/>
          <p:cNvSpPr/>
          <p:nvPr>
            <p:ph idx="104" type="title" hasCustomPrompt="1"/>
          </p:nvPr>
        </p:nvSpPr>
        <p:spPr>
          <a:xfrm>
            <a:off x="1371600" y="411480"/>
            <a:ext cx="6080760" cy="731520"/>
          </a:xfrm>
          <a:prstGeom prst="rect">
            <a:avLst/>
          </a:prstGeom>
          <a:noFill/>
          <a:ln/>
        </p:spPr>
        <p:txBody>
          <a:bodyPr wrap="square" rtlCol="0"/>
          <a:lstStyle>
            <a:lvl1pPr algn="l" indent="0" marL="0">
              <a:buNone/>
              <a:defRPr lang="en-US" sz="2200" b="1" dirty="0">
                <a:solidFill>
                  <a:srgbClr val="FFFFFF"/>
                </a:solidFill>
                <a:latin typeface="Trebuchet MS" pitchFamily="34" charset="0"/>
                <a:ea typeface="Trebuchet MS" pitchFamily="34" charset="-122"/>
                <a:cs typeface="Trebuchet MS" pitchFamily="34" charset="-120"/>
              </a:defRPr>
            </a:lvl1pPr>
          </a:lstStyle>
          <a:p>
            <a:pPr algn="l" indent="0" marL="0">
              <a:buNone/>
            </a:pPr>
            <a:endParaRPr lang="en-US" sz="22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783080"/>
            <a:ext cx="8229600" cy="914400"/>
          </a:xfrm>
          <a:prstGeom prst="rect">
            <a:avLst/>
          </a:prstGeom>
          <a:noFill/>
          <a:ln/>
        </p:spPr>
        <p:txBody>
          <a:bodyPr wrap="square" rtlCol="0"/>
          <a:lstStyle>
            <a:lvl1pPr algn="ctr" indent="0" marL="0">
              <a:buNone/>
              <a:defRPr lang="en-US" sz="4000" b="1" dirty="0">
                <a:solidFill>
                  <a:srgbClr val="FFFFFF"/>
                </a:solidFill>
                <a:latin typeface="Trebuchet MS" pitchFamily="34" charset="0"/>
                <a:ea typeface="Trebuchet MS" pitchFamily="34" charset="-122"/>
                <a:cs typeface="Trebuchet MS" pitchFamily="34" charset="-120"/>
              </a:defRPr>
            </a:lvl1pPr>
          </a:lstStyle>
          <a:p>
            <a:pPr algn="ctr" indent="0" marL="0">
              <a:buNone/>
            </a:pPr>
            <a:endParaRPr lang="en-US" sz="40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E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4846320"/>
            <a:ext cx="8229600" cy="914400"/>
          </a:xfrm>
          <a:prstGeom prst="rect">
            <a:avLst/>
          </a:prstGeom>
          <a:noFill/>
          <a:ln/>
        </p:spPr>
        <p:txBody>
          <a:bodyPr wrap="square" rtlCol="0"/>
          <a:lstStyle>
            <a:lvl1pPr algn="ctr" indent="0" marL="0">
              <a:buNone/>
              <a:defRPr lang="en-US" sz="4000" b="1" dirty="0">
                <a:solidFill>
                  <a:srgbClr val="FFFFFF"/>
                </a:solidFill>
                <a:latin typeface="Trebuchet MS" pitchFamily="34" charset="0"/>
                <a:ea typeface="Trebuchet MS" pitchFamily="34" charset="-122"/>
                <a:cs typeface="Trebuchet MS" pitchFamily="34" charset="-120"/>
              </a:defRPr>
            </a:lvl1pPr>
          </a:lstStyle>
          <a:p>
            <a:pPr algn="ctr" indent="0" marL="0">
              <a:buNone/>
            </a:pPr>
            <a:endParaRPr lang="en-US" sz="40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_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6.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3.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4.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5.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2.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2.png"/><Relationship Id="rId7" Type="http://schemas.openxmlformats.org/officeDocument/2006/relationships/slideLayout" Target="../slideLayouts/slideLayout4.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5.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2.png"/><Relationship Id="rId7" Type="http://schemas.openxmlformats.org/officeDocument/2006/relationships/slideLayout" Target="../slideLayouts/slideLayout3.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2.png"/><Relationship Id="rId7" Type="http://schemas.openxmlformats.org/officeDocument/2006/relationships/slideLayout" Target="../slideLayouts/slideLayout4.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2.png"/><Relationship Id="rId7" Type="http://schemas.openxmlformats.org/officeDocument/2006/relationships/slideLayout" Target="../slideLayouts/slideLayout5.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3.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1.png"/><Relationship Id="rId3" Type="http://schemas.openxmlformats.org/officeDocument/2006/relationships/image" Target="../media/image-16-1.png"/><Relationship Id="rId4" Type="http://schemas.openxmlformats.org/officeDocument/2006/relationships/image" Target="../media/image-16-1.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4.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5.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8.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2.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3.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4.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1.png"/><Relationship Id="rId5" Type="http://schemas.openxmlformats.org/officeDocument/2006/relationships/image" Target="../media/image-22-2.png"/><Relationship Id="rId6" Type="http://schemas.openxmlformats.org/officeDocument/2006/relationships/image" Target="../media/image-22-3.png"/><Relationship Id="rId7" Type="http://schemas.openxmlformats.org/officeDocument/2006/relationships/image" Target="../media/image-22-7.png"/><Relationship Id="rId8" Type="http://schemas.openxmlformats.org/officeDocument/2006/relationships/slideLayout" Target="../slideLayouts/slideLayout5.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3.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slideLayout" Target="../slideLayouts/slideLayout4.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slideLayout" Target="../slideLayouts/slideLayout3.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4.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7.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3794760" y="274320"/>
            <a:ext cx="1554480" cy="1554480"/>
          </a:xfrm>
          <a:prstGeom prst="ellipse">
            <a:avLst/>
          </a:prstGeom>
          <a:solidFill>
            <a:srgbClr val="FFFFFF"/>
          </a:solidFill>
          <a:ln w="38100">
            <a:solidFill>
              <a:srgbClr val="EFAD1D"/>
            </a:solidFill>
            <a:prstDash val="solid"/>
          </a:ln>
          <a:effectLst>
            <a:outerShdw sx="100000" sy="100000" kx="0" ky="0" algn="bl" rotWithShape="0" blurRad="127000" dist="38100" dir="5400000">
              <a:srgbClr val="000000">
                <a:alpha val="35000"/>
              </a:srgbClr>
            </a:outerShdw>
          </a:effectLst>
        </p:spPr>
      </p:sp>
      <p:pic>
        <p:nvPicPr>
          <p:cNvPr id="3" name="Image 0" descr="Haddenham St Mary's CE School crest">    </p:cNvPr>
          <p:cNvPicPr>
            <a:picLocks noChangeAspect="1"/>
          </p:cNvPicPr>
          <p:nvPr/>
        </p:nvPicPr>
        <p:blipFill>
          <a:blip r:embed="rId1"/>
          <a:stretch>
            <a:fillRect/>
          </a:stretch>
        </p:blipFill>
        <p:spPr>
          <a:xfrm>
            <a:off x="4160520" y="457200"/>
            <a:ext cx="822960" cy="969264"/>
          </a:xfrm>
          <a:prstGeom prst="rect">
            <a:avLst/>
          </a:prstGeom>
        </p:spPr>
      </p:pic>
      <p:sp>
        <p:nvSpPr>
          <p:cNvPr id="4" name="Text 0"/>
          <p:cNvSpPr/>
          <p:nvPr>
            <p:ph idx="100" type="title" hasCustomPrompt="1"/>
          </p:nvPr>
        </p:nvSpPr>
        <p:spPr>
          <a:xfrm>
            <a:off x="457200" y="1783080"/>
            <a:ext cx="8229600" cy="914400"/>
          </a:xfrm>
          <a:prstGeom prst="rect">
            <a:avLst/>
          </a:prstGeom>
          <a:noFill/>
          <a:ln/>
        </p:spPr>
        <p:txBody>
          <a:bodyPr wrap="square" lIns="0" tIns="0" rIns="0" bIns="0" rtlCol="0" anchor="ctr"/>
          <a:lstStyle/>
          <a:p>
            <a:pPr algn="ctr" indent="0" marL="0">
              <a:buNone/>
            </a:pPr>
            <a:r>
              <a:rPr lang="en-US" sz="4000" b="1" dirty="0">
                <a:solidFill>
                  <a:srgbClr val="FFFFFF"/>
                </a:solidFill>
                <a:latin typeface="Trebuchet MS" pitchFamily="34" charset="0"/>
                <a:ea typeface="Trebuchet MS" pitchFamily="34" charset="-122"/>
                <a:cs typeface="Trebuchet MS" pitchFamily="34" charset="-120"/>
              </a:rPr>
              <a:t>Welcome to Rainbows</a:t>
            </a:r>
            <a:endParaRPr lang="en-US" sz="4000" dirty="0"/>
          </a:p>
        </p:txBody>
      </p:sp>
      <p:sp>
        <p:nvSpPr>
          <p:cNvPr id="5" name="Text 2"/>
          <p:cNvSpPr txBox="1"/>
          <p:nvPr/>
        </p:nvSpPr>
        <p:spPr>
          <a:xfrm>
            <a:off x="1371600" y="2788920"/>
            <a:ext cx="6400800" cy="548640"/>
          </a:xfrm>
          <a:prstGeom prst="rect">
            <a:avLst/>
          </a:prstGeom>
          <a:noFill/>
          <a:ln/>
        </p:spPr>
        <p:txBody>
          <a:bodyPr wrap="square" lIns="0" tIns="0" rIns="0" bIns="0" rtlCol="0" anchor="ctr"/>
          <a:lstStyle/>
          <a:p>
            <a:pPr algn="ctr" indent="0" marL="0">
              <a:buNone/>
            </a:pPr>
            <a:r>
              <a:rPr lang="en-US" sz="2800" b="1" dirty="0">
                <a:solidFill>
                  <a:srgbClr val="F7C531"/>
                </a:solidFill>
                <a:latin typeface="Trebuchet MS" pitchFamily="34" charset="0"/>
                <a:ea typeface="Trebuchet MS" pitchFamily="34" charset="-122"/>
                <a:cs typeface="Trebuchet MS" pitchFamily="34" charset="-120"/>
              </a:rPr>
              <a:t>23</a:t>
            </a:r>
            <a:pPr algn="ctr" indent="0" marL="0">
              <a:buNone/>
            </a:pPr>
            <a:r>
              <a:rPr lang="en-US" sz="2800" b="1" baseline="30000" dirty="0">
                <a:solidFill>
                  <a:srgbClr val="F7C531"/>
                </a:solidFill>
                <a:latin typeface="Trebuchet MS" pitchFamily="34" charset="0"/>
                <a:ea typeface="Trebuchet MS" pitchFamily="34" charset="-122"/>
                <a:cs typeface="Trebuchet MS" pitchFamily="34" charset="-120"/>
              </a:rPr>
              <a:t>rd</a:t>
            </a:r>
            <a:pPr algn="ctr" indent="0" marL="0">
              <a:buNone/>
            </a:pPr>
            <a:r>
              <a:rPr lang="en-US" sz="2800" b="1" dirty="0">
                <a:solidFill>
                  <a:srgbClr val="F7C531"/>
                </a:solidFill>
                <a:latin typeface="Trebuchet MS" pitchFamily="34" charset="0"/>
                <a:ea typeface="Trebuchet MS" pitchFamily="34" charset="-122"/>
                <a:cs typeface="Trebuchet MS" pitchFamily="34" charset="-120"/>
              </a:rPr>
              <a:t> September 2026</a:t>
            </a:r>
            <a:endParaRPr lang="en-US" sz="2800" dirty="0"/>
          </a:p>
        </p:txBody>
      </p:sp>
      <p:pic>
        <p:nvPicPr>
          <p:cNvPr id="6" name="Image 1" descr="/tmp/claude-0/-home-claude/e1dec3d0-ce85-57b6-b250-27a5eab998e4/scratchpad/mtt/b/assets/gem_blue.png">    </p:cNvPr>
          <p:cNvPicPr>
            <a:picLocks noChangeAspect="1"/>
          </p:cNvPicPr>
          <p:nvPr/>
        </p:nvPicPr>
        <p:blipFill>
          <a:blip r:embed="rId2"/>
          <a:stretch>
            <a:fillRect/>
          </a:stretch>
        </p:blipFill>
        <p:spPr>
          <a:xfrm>
            <a:off x="3017520" y="3520440"/>
            <a:ext cx="640080" cy="608076"/>
          </a:xfrm>
          <a:prstGeom prst="rect">
            <a:avLst/>
          </a:prstGeom>
        </p:spPr>
      </p:pic>
      <p:pic>
        <p:nvPicPr>
          <p:cNvPr id="7" name="Image 2" descr="/tmp/claude-0/-home-claude/e1dec3d0-ce85-57b6-b250-27a5eab998e4/scratchpad/mtt/b/assets/gem_purple.png">    </p:cNvPr>
          <p:cNvPicPr>
            <a:picLocks noChangeAspect="1"/>
          </p:cNvPicPr>
          <p:nvPr/>
        </p:nvPicPr>
        <p:blipFill>
          <a:blip r:embed="rId3"/>
          <a:stretch>
            <a:fillRect/>
          </a:stretch>
        </p:blipFill>
        <p:spPr>
          <a:xfrm>
            <a:off x="3803904" y="3520440"/>
            <a:ext cx="640080" cy="608076"/>
          </a:xfrm>
          <a:prstGeom prst="rect">
            <a:avLst/>
          </a:prstGeom>
        </p:spPr>
      </p:pic>
      <p:pic>
        <p:nvPicPr>
          <p:cNvPr id="8" name="Image 3" descr="/tmp/claude-0/-home-claude/e1dec3d0-ce85-57b6-b250-27a5eab998e4/scratchpad/mtt/b/assets/gem_ruby.png">    </p:cNvPr>
          <p:cNvPicPr>
            <a:picLocks noChangeAspect="1"/>
          </p:cNvPicPr>
          <p:nvPr/>
        </p:nvPicPr>
        <p:blipFill>
          <a:blip r:embed="rId4"/>
          <a:stretch>
            <a:fillRect/>
          </a:stretch>
        </p:blipFill>
        <p:spPr>
          <a:xfrm>
            <a:off x="4590288" y="3520440"/>
            <a:ext cx="640080" cy="608076"/>
          </a:xfrm>
          <a:prstGeom prst="rect">
            <a:avLst/>
          </a:prstGeom>
        </p:spPr>
      </p:pic>
      <p:pic>
        <p:nvPicPr>
          <p:cNvPr id="9" name="Image 4" descr="/tmp/claude-0/-home-claude/e1dec3d0-ce85-57b6-b250-27a5eab998e4/scratchpad/mtt/b/assets/gem_green.png">    </p:cNvPr>
          <p:cNvPicPr>
            <a:picLocks noChangeAspect="1"/>
          </p:cNvPicPr>
          <p:nvPr/>
        </p:nvPicPr>
        <p:blipFill>
          <a:blip r:embed="rId5"/>
          <a:stretch>
            <a:fillRect/>
          </a:stretch>
        </p:blipFill>
        <p:spPr>
          <a:xfrm>
            <a:off x="5376672" y="3520440"/>
            <a:ext cx="640080" cy="6080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Rainbows Teaching Staff</a:t>
            </a:r>
            <a:endParaRPr lang="en-US" sz="2200" dirty="0"/>
          </a:p>
        </p:txBody>
      </p:sp>
      <p:sp>
        <p:nvSpPr>
          <p:cNvPr id="3" name="Shape 1"/>
          <p:cNvSpPr/>
          <p:nvPr/>
        </p:nvSpPr>
        <p:spPr>
          <a:xfrm>
            <a:off x="731520" y="1645920"/>
            <a:ext cx="7680960" cy="1097280"/>
          </a:xfrm>
          <a:prstGeom prst="roundRect">
            <a:avLst>
              <a:gd name="adj" fmla="val 15000"/>
            </a:avLst>
          </a:prstGeom>
          <a:solidFill>
            <a:srgbClr val="FBE8EE"/>
          </a:solidFill>
          <a:ln w="6350">
            <a:solidFill>
              <a:srgbClr val="FBE8EE"/>
            </a:solidFill>
            <a:prstDash val="solid"/>
          </a:ln>
        </p:spPr>
      </p:sp>
      <p:pic>
        <p:nvPicPr>
          <p:cNvPr id="4" name="Image 0" descr="Mr Williams">    </p:cNvPr>
          <p:cNvPicPr>
            <a:picLocks noChangeAspect="1"/>
          </p:cNvPicPr>
          <p:nvPr/>
        </p:nvPicPr>
        <p:blipFill>
          <a:blip r:embed="rId1"/>
          <a:stretch>
            <a:fillRect/>
          </a:stretch>
        </p:blipFill>
        <p:spPr>
          <a:xfrm>
            <a:off x="766267" y="1614373"/>
            <a:ext cx="1613002" cy="1160374"/>
          </a:xfrm>
          <a:prstGeom prst="rect">
            <a:avLst/>
          </a:prstGeom>
        </p:spPr>
      </p:pic>
      <p:sp>
        <p:nvSpPr>
          <p:cNvPr id="5" name="Text 2"/>
          <p:cNvSpPr txBox="1"/>
          <p:nvPr/>
        </p:nvSpPr>
        <p:spPr>
          <a:xfrm>
            <a:off x="2514600" y="1645920"/>
            <a:ext cx="3200400" cy="1097280"/>
          </a:xfrm>
          <a:prstGeom prst="rect">
            <a:avLst/>
          </a:prstGeom>
          <a:noFill/>
          <a:ln/>
        </p:spPr>
        <p:txBody>
          <a:bodyPr wrap="square" lIns="0" tIns="0" rIns="0" bIns="0" rtlCol="0" anchor="ctr"/>
          <a:lstStyle/>
          <a:p>
            <a:pPr algn="l" indent="0" marL="0">
              <a:buNone/>
            </a:pPr>
            <a:r>
              <a:rPr lang="en-US" sz="1900" b="1" dirty="0">
                <a:solidFill>
                  <a:srgbClr val="1B2A4E"/>
                </a:solidFill>
                <a:latin typeface="Trebuchet MS" pitchFamily="34" charset="0"/>
                <a:ea typeface="Trebuchet MS" pitchFamily="34" charset="-122"/>
                <a:cs typeface="Trebuchet MS" pitchFamily="34" charset="-120"/>
              </a:rPr>
              <a:t>Mr Williams</a:t>
            </a:r>
            <a:endParaRPr lang="en-US" sz="1900" dirty="0"/>
          </a:p>
        </p:txBody>
      </p:sp>
      <p:sp>
        <p:nvSpPr>
          <p:cNvPr id="6" name="Shape 3"/>
          <p:cNvSpPr/>
          <p:nvPr/>
        </p:nvSpPr>
        <p:spPr>
          <a:xfrm>
            <a:off x="5760720" y="2002536"/>
            <a:ext cx="1280160" cy="384048"/>
          </a:xfrm>
          <a:prstGeom prst="roundRect">
            <a:avLst>
              <a:gd name="adj" fmla="val 50000"/>
            </a:avLst>
          </a:prstGeom>
          <a:solidFill>
            <a:srgbClr val="C4194F"/>
          </a:solidFill>
          <a:ln w="6350">
            <a:solidFill>
              <a:srgbClr val="C4194F"/>
            </a:solidFill>
            <a:prstDash val="solid"/>
          </a:ln>
        </p:spPr>
      </p:sp>
      <p:sp>
        <p:nvSpPr>
          <p:cNvPr id="7" name="Text 4"/>
          <p:cNvSpPr txBox="1"/>
          <p:nvPr/>
        </p:nvSpPr>
        <p:spPr>
          <a:xfrm>
            <a:off x="5760720" y="2002536"/>
            <a:ext cx="128016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Rainbow 1</a:t>
            </a:r>
            <a:endParaRPr lang="en-US" sz="1400" dirty="0"/>
          </a:p>
        </p:txBody>
      </p:sp>
      <p:sp>
        <p:nvSpPr>
          <p:cNvPr id="8" name="Shape 5"/>
          <p:cNvSpPr/>
          <p:nvPr/>
        </p:nvSpPr>
        <p:spPr>
          <a:xfrm>
            <a:off x="731520" y="2880360"/>
            <a:ext cx="7680960" cy="1097280"/>
          </a:xfrm>
          <a:prstGeom prst="roundRect">
            <a:avLst>
              <a:gd name="adj" fmla="val 15000"/>
            </a:avLst>
          </a:prstGeom>
          <a:solidFill>
            <a:srgbClr val="E6F1FB"/>
          </a:solidFill>
          <a:ln w="6350">
            <a:solidFill>
              <a:srgbClr val="E6F1FB"/>
            </a:solidFill>
            <a:prstDash val="solid"/>
          </a:ln>
        </p:spPr>
      </p:sp>
      <p:pic>
        <p:nvPicPr>
          <p:cNvPr id="9" name="Image 1" descr="Mrs Butler">    </p:cNvPr>
          <p:cNvPicPr>
            <a:picLocks noChangeAspect="1"/>
          </p:cNvPicPr>
          <p:nvPr/>
        </p:nvPicPr>
        <p:blipFill>
          <a:blip r:embed="rId2"/>
          <a:stretch>
            <a:fillRect/>
          </a:stretch>
        </p:blipFill>
        <p:spPr>
          <a:xfrm>
            <a:off x="766267" y="2848813"/>
            <a:ext cx="1613002" cy="1160374"/>
          </a:xfrm>
          <a:prstGeom prst="rect">
            <a:avLst/>
          </a:prstGeom>
        </p:spPr>
      </p:pic>
      <p:sp>
        <p:nvSpPr>
          <p:cNvPr id="10" name="Text 6"/>
          <p:cNvSpPr txBox="1"/>
          <p:nvPr/>
        </p:nvSpPr>
        <p:spPr>
          <a:xfrm>
            <a:off x="2514600" y="2880360"/>
            <a:ext cx="3200400" cy="1097280"/>
          </a:xfrm>
          <a:prstGeom prst="rect">
            <a:avLst/>
          </a:prstGeom>
          <a:noFill/>
          <a:ln/>
        </p:spPr>
        <p:txBody>
          <a:bodyPr wrap="square" lIns="0" tIns="0" rIns="0" bIns="0" rtlCol="0" anchor="ctr"/>
          <a:lstStyle/>
          <a:p>
            <a:pPr algn="l" indent="0" marL="0">
              <a:buNone/>
            </a:pPr>
            <a:r>
              <a:rPr lang="en-US" sz="1900" b="1" dirty="0">
                <a:solidFill>
                  <a:srgbClr val="1B2A4E"/>
                </a:solidFill>
                <a:latin typeface="Trebuchet MS" pitchFamily="34" charset="0"/>
                <a:ea typeface="Trebuchet MS" pitchFamily="34" charset="-122"/>
                <a:cs typeface="Trebuchet MS" pitchFamily="34" charset="-120"/>
              </a:rPr>
              <a:t>Mrs Butler</a:t>
            </a:r>
            <a:endParaRPr lang="en-US" sz="1900" dirty="0"/>
          </a:p>
        </p:txBody>
      </p:sp>
      <p:sp>
        <p:nvSpPr>
          <p:cNvPr id="11" name="Shape 7"/>
          <p:cNvSpPr/>
          <p:nvPr/>
        </p:nvSpPr>
        <p:spPr>
          <a:xfrm>
            <a:off x="5760720" y="3236976"/>
            <a:ext cx="1280160" cy="384048"/>
          </a:xfrm>
          <a:prstGeom prst="roundRect">
            <a:avLst>
              <a:gd name="adj" fmla="val 50000"/>
            </a:avLst>
          </a:prstGeom>
          <a:solidFill>
            <a:srgbClr val="1B7FC4"/>
          </a:solidFill>
          <a:ln w="6350">
            <a:solidFill>
              <a:srgbClr val="1B7FC4"/>
            </a:solidFill>
            <a:prstDash val="solid"/>
          </a:ln>
        </p:spPr>
      </p:sp>
      <p:sp>
        <p:nvSpPr>
          <p:cNvPr id="12" name="Text 8"/>
          <p:cNvSpPr txBox="1"/>
          <p:nvPr/>
        </p:nvSpPr>
        <p:spPr>
          <a:xfrm>
            <a:off x="5760720" y="3236976"/>
            <a:ext cx="128016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Rainbow 2</a:t>
            </a:r>
            <a:endParaRPr lang="en-US" sz="1400" dirty="0"/>
          </a:p>
        </p:txBody>
      </p:sp>
      <p:sp>
        <p:nvSpPr>
          <p:cNvPr id="13" name="Text 9"/>
          <p:cNvSpPr txBox="1"/>
          <p:nvPr/>
        </p:nvSpPr>
        <p:spPr>
          <a:xfrm>
            <a:off x="7040880" y="2880360"/>
            <a:ext cx="1371600" cy="1097280"/>
          </a:xfrm>
          <a:prstGeom prst="rect">
            <a:avLst/>
          </a:prstGeom>
          <a:noFill/>
          <a:ln/>
        </p:spPr>
        <p:txBody>
          <a:bodyPr wrap="square" lIns="0" tIns="0" rIns="0" bIns="0" rtlCol="0" anchor="ctr"/>
          <a:lstStyle/>
          <a:p>
            <a:pPr algn="ctr" indent="0" marL="0">
              <a:buNone/>
            </a:pPr>
            <a:r>
              <a:rPr lang="en-US" sz="1300" b="1" dirty="0">
                <a:solidFill>
                  <a:srgbClr val="1B7FC4"/>
                </a:solidFill>
                <a:latin typeface="Calibri" pitchFamily="34" charset="0"/>
                <a:ea typeface="Calibri" pitchFamily="34" charset="-122"/>
                <a:cs typeface="Calibri" pitchFamily="34" charset="-120"/>
              </a:rPr>
              <a:t>Mon, Tues, Thurs, Fri</a:t>
            </a:r>
            <a:endParaRPr lang="en-US" sz="1300" dirty="0"/>
          </a:p>
        </p:txBody>
      </p:sp>
      <p:sp>
        <p:nvSpPr>
          <p:cNvPr id="14" name="Shape 10"/>
          <p:cNvSpPr/>
          <p:nvPr/>
        </p:nvSpPr>
        <p:spPr>
          <a:xfrm>
            <a:off x="731520" y="4114800"/>
            <a:ext cx="7680960" cy="1097280"/>
          </a:xfrm>
          <a:prstGeom prst="roundRect">
            <a:avLst>
              <a:gd name="adj" fmla="val 15000"/>
            </a:avLst>
          </a:prstGeom>
          <a:solidFill>
            <a:srgbClr val="E6F1FB"/>
          </a:solidFill>
          <a:ln w="6350">
            <a:solidFill>
              <a:srgbClr val="E6F1FB"/>
            </a:solidFill>
            <a:prstDash val="solid"/>
          </a:ln>
        </p:spPr>
      </p:sp>
      <p:pic>
        <p:nvPicPr>
          <p:cNvPr id="15" name="Image 2" descr="Mrs Williams">    </p:cNvPr>
          <p:cNvPicPr>
            <a:picLocks noChangeAspect="1"/>
          </p:cNvPicPr>
          <p:nvPr/>
        </p:nvPicPr>
        <p:blipFill>
          <a:blip r:embed="rId3"/>
          <a:stretch>
            <a:fillRect/>
          </a:stretch>
        </p:blipFill>
        <p:spPr>
          <a:xfrm>
            <a:off x="766267" y="4083253"/>
            <a:ext cx="1613002" cy="1160374"/>
          </a:xfrm>
          <a:prstGeom prst="rect">
            <a:avLst/>
          </a:prstGeom>
        </p:spPr>
      </p:pic>
      <p:sp>
        <p:nvSpPr>
          <p:cNvPr id="16" name="Text 11"/>
          <p:cNvSpPr txBox="1"/>
          <p:nvPr/>
        </p:nvSpPr>
        <p:spPr>
          <a:xfrm>
            <a:off x="2514600" y="4114800"/>
            <a:ext cx="3200400" cy="1097280"/>
          </a:xfrm>
          <a:prstGeom prst="rect">
            <a:avLst/>
          </a:prstGeom>
          <a:noFill/>
          <a:ln/>
        </p:spPr>
        <p:txBody>
          <a:bodyPr wrap="square" lIns="0" tIns="0" rIns="0" bIns="0" rtlCol="0" anchor="ctr"/>
          <a:lstStyle/>
          <a:p>
            <a:pPr algn="l" indent="0" marL="0">
              <a:buNone/>
            </a:pPr>
            <a:r>
              <a:rPr lang="en-US" sz="1900" b="1" dirty="0">
                <a:solidFill>
                  <a:srgbClr val="1B2A4E"/>
                </a:solidFill>
                <a:latin typeface="Trebuchet MS" pitchFamily="34" charset="0"/>
                <a:ea typeface="Trebuchet MS" pitchFamily="34" charset="-122"/>
                <a:cs typeface="Trebuchet MS" pitchFamily="34" charset="-120"/>
              </a:rPr>
              <a:t>Mrs Williams</a:t>
            </a:r>
            <a:endParaRPr lang="en-US" sz="1900" dirty="0"/>
          </a:p>
        </p:txBody>
      </p:sp>
      <p:sp>
        <p:nvSpPr>
          <p:cNvPr id="17" name="Shape 12"/>
          <p:cNvSpPr/>
          <p:nvPr/>
        </p:nvSpPr>
        <p:spPr>
          <a:xfrm>
            <a:off x="5760720" y="4471416"/>
            <a:ext cx="1280160" cy="384048"/>
          </a:xfrm>
          <a:prstGeom prst="roundRect">
            <a:avLst>
              <a:gd name="adj" fmla="val 50000"/>
            </a:avLst>
          </a:prstGeom>
          <a:solidFill>
            <a:srgbClr val="1B7FC4"/>
          </a:solidFill>
          <a:ln w="6350">
            <a:solidFill>
              <a:srgbClr val="1B7FC4"/>
            </a:solidFill>
            <a:prstDash val="solid"/>
          </a:ln>
        </p:spPr>
      </p:sp>
      <p:sp>
        <p:nvSpPr>
          <p:cNvPr id="18" name="Text 13"/>
          <p:cNvSpPr txBox="1"/>
          <p:nvPr/>
        </p:nvSpPr>
        <p:spPr>
          <a:xfrm>
            <a:off x="5760720" y="4471416"/>
            <a:ext cx="128016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Rainbow 2</a:t>
            </a:r>
            <a:endParaRPr lang="en-US" sz="1400" dirty="0"/>
          </a:p>
        </p:txBody>
      </p:sp>
      <p:sp>
        <p:nvSpPr>
          <p:cNvPr id="19" name="Text 14"/>
          <p:cNvSpPr txBox="1"/>
          <p:nvPr/>
        </p:nvSpPr>
        <p:spPr>
          <a:xfrm>
            <a:off x="7040880" y="4114800"/>
            <a:ext cx="1371600" cy="1097280"/>
          </a:xfrm>
          <a:prstGeom prst="rect">
            <a:avLst/>
          </a:prstGeom>
          <a:noFill/>
          <a:ln/>
        </p:spPr>
        <p:txBody>
          <a:bodyPr wrap="square" lIns="0" tIns="0" rIns="0" bIns="0" rtlCol="0" anchor="ctr"/>
          <a:lstStyle/>
          <a:p>
            <a:pPr algn="ctr" indent="0" marL="0">
              <a:buNone/>
            </a:pPr>
            <a:r>
              <a:rPr lang="en-US" sz="1300" b="1" dirty="0">
                <a:solidFill>
                  <a:srgbClr val="1B7FC4"/>
                </a:solidFill>
                <a:latin typeface="Calibri" pitchFamily="34" charset="0"/>
                <a:ea typeface="Calibri" pitchFamily="34" charset="-122"/>
                <a:cs typeface="Calibri" pitchFamily="34" charset="-120"/>
              </a:rPr>
              <a:t>Wednesday</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Rainbows Team</a:t>
            </a:r>
            <a:endParaRPr lang="en-US" sz="2200" dirty="0"/>
          </a:p>
        </p:txBody>
      </p:sp>
      <p:sp>
        <p:nvSpPr>
          <p:cNvPr id="3" name="Shape 1"/>
          <p:cNvSpPr/>
          <p:nvPr/>
        </p:nvSpPr>
        <p:spPr>
          <a:xfrm>
            <a:off x="731520" y="1645920"/>
            <a:ext cx="1691640" cy="1965960"/>
          </a:xfrm>
          <a:prstGeom prst="roundRect">
            <a:avLst>
              <a:gd name="adj" fmla="val 9730"/>
            </a:avLst>
          </a:prstGeom>
          <a:solidFill>
            <a:srgbClr val="E6F1FB"/>
          </a:solidFill>
          <a:ln w="6350">
            <a:solidFill>
              <a:srgbClr val="E6F1FB"/>
            </a:solidFill>
            <a:prstDash val="solid"/>
          </a:ln>
        </p:spPr>
      </p:sp>
      <p:pic>
        <p:nvPicPr>
          <p:cNvPr id="4" name="Image 0" descr="Ms Booth">    </p:cNvPr>
          <p:cNvPicPr>
            <a:picLocks noChangeAspect="1"/>
          </p:cNvPicPr>
          <p:nvPr/>
        </p:nvPicPr>
        <p:blipFill>
          <a:blip r:embed="rId1"/>
          <a:stretch>
            <a:fillRect/>
          </a:stretch>
        </p:blipFill>
        <p:spPr>
          <a:xfrm>
            <a:off x="681228" y="1618488"/>
            <a:ext cx="1792224" cy="1289304"/>
          </a:xfrm>
          <a:prstGeom prst="rect">
            <a:avLst/>
          </a:prstGeom>
        </p:spPr>
      </p:pic>
      <p:sp>
        <p:nvSpPr>
          <p:cNvPr id="5" name="Text 2"/>
          <p:cNvSpPr txBox="1"/>
          <p:nvPr/>
        </p:nvSpPr>
        <p:spPr>
          <a:xfrm>
            <a:off x="758952" y="2852928"/>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Ms Booth</a:t>
            </a:r>
            <a:endParaRPr lang="en-US" sz="1500" dirty="0"/>
          </a:p>
        </p:txBody>
      </p:sp>
      <p:sp>
        <p:nvSpPr>
          <p:cNvPr id="6" name="Text 3"/>
          <p:cNvSpPr txBox="1"/>
          <p:nvPr/>
        </p:nvSpPr>
        <p:spPr>
          <a:xfrm>
            <a:off x="777240" y="3182112"/>
            <a:ext cx="1600200" cy="411480"/>
          </a:xfrm>
          <a:prstGeom prst="rect">
            <a:avLst/>
          </a:prstGeom>
          <a:noFill/>
          <a:ln/>
        </p:spPr>
        <p:txBody>
          <a:bodyPr wrap="square" lIns="0" tIns="0" rIns="0" bIns="0" rtlCol="0" anchor="t"/>
          <a:lstStyle/>
          <a:p>
            <a:pPr algn="ctr" indent="0" marL="0">
              <a:buNone/>
            </a:pPr>
            <a:r>
              <a:rPr lang="en-US" sz="1300" b="1" dirty="0">
                <a:solidFill>
                  <a:srgbClr val="1B7FC4"/>
                </a:solidFill>
                <a:latin typeface="Calibri" pitchFamily="34" charset="0"/>
                <a:ea typeface="Calibri" pitchFamily="34" charset="-122"/>
                <a:cs typeface="Calibri" pitchFamily="34" charset="-120"/>
              </a:rPr>
              <a:t>Class TA</a:t>
            </a:r>
            <a:endParaRPr lang="en-US" sz="1300" dirty="0"/>
          </a:p>
        </p:txBody>
      </p:sp>
      <p:sp>
        <p:nvSpPr>
          <p:cNvPr id="7" name="Shape 4"/>
          <p:cNvSpPr/>
          <p:nvPr/>
        </p:nvSpPr>
        <p:spPr>
          <a:xfrm>
            <a:off x="2727960" y="1645920"/>
            <a:ext cx="1691640" cy="1965960"/>
          </a:xfrm>
          <a:prstGeom prst="roundRect">
            <a:avLst>
              <a:gd name="adj" fmla="val 9730"/>
            </a:avLst>
          </a:prstGeom>
          <a:solidFill>
            <a:srgbClr val="F0E9F9"/>
          </a:solidFill>
          <a:ln w="6350">
            <a:solidFill>
              <a:srgbClr val="F0E9F9"/>
            </a:solidFill>
            <a:prstDash val="solid"/>
          </a:ln>
        </p:spPr>
      </p:sp>
      <p:pic>
        <p:nvPicPr>
          <p:cNvPr id="8" name="Image 1" descr="Ms Douthwaite">    </p:cNvPr>
          <p:cNvPicPr>
            <a:picLocks noChangeAspect="1"/>
          </p:cNvPicPr>
          <p:nvPr/>
        </p:nvPicPr>
        <p:blipFill>
          <a:blip r:embed="rId2"/>
          <a:stretch>
            <a:fillRect/>
          </a:stretch>
        </p:blipFill>
        <p:spPr>
          <a:xfrm>
            <a:off x="2677668" y="1618488"/>
            <a:ext cx="1792224" cy="1289304"/>
          </a:xfrm>
          <a:prstGeom prst="rect">
            <a:avLst/>
          </a:prstGeom>
        </p:spPr>
      </p:pic>
      <p:sp>
        <p:nvSpPr>
          <p:cNvPr id="9" name="Text 5"/>
          <p:cNvSpPr txBox="1"/>
          <p:nvPr/>
        </p:nvSpPr>
        <p:spPr>
          <a:xfrm>
            <a:off x="2755392" y="2852928"/>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Ms Douthwaite</a:t>
            </a:r>
            <a:endParaRPr lang="en-US" sz="1500" dirty="0"/>
          </a:p>
        </p:txBody>
      </p:sp>
      <p:sp>
        <p:nvSpPr>
          <p:cNvPr id="10" name="Text 6"/>
          <p:cNvSpPr txBox="1"/>
          <p:nvPr/>
        </p:nvSpPr>
        <p:spPr>
          <a:xfrm>
            <a:off x="2773680" y="3182112"/>
            <a:ext cx="1600200" cy="411480"/>
          </a:xfrm>
          <a:prstGeom prst="rect">
            <a:avLst/>
          </a:prstGeom>
          <a:noFill/>
          <a:ln/>
        </p:spPr>
        <p:txBody>
          <a:bodyPr wrap="square" lIns="0" tIns="0" rIns="0" bIns="0" rtlCol="0" anchor="t"/>
          <a:lstStyle/>
          <a:p>
            <a:pPr algn="ctr" indent="0" marL="0">
              <a:buNone/>
            </a:pPr>
            <a:r>
              <a:rPr lang="en-US" sz="1300" b="1" dirty="0">
                <a:solidFill>
                  <a:srgbClr val="7B3FBF"/>
                </a:solidFill>
                <a:latin typeface="Calibri" pitchFamily="34" charset="0"/>
                <a:ea typeface="Calibri" pitchFamily="34" charset="-122"/>
                <a:cs typeface="Calibri" pitchFamily="34" charset="-120"/>
              </a:rPr>
              <a:t>Class TA</a:t>
            </a:r>
            <a:endParaRPr lang="en-US" sz="1300" dirty="0"/>
          </a:p>
        </p:txBody>
      </p:sp>
      <p:sp>
        <p:nvSpPr>
          <p:cNvPr id="11" name="Shape 7"/>
          <p:cNvSpPr/>
          <p:nvPr/>
        </p:nvSpPr>
        <p:spPr>
          <a:xfrm>
            <a:off x="4724400" y="1645920"/>
            <a:ext cx="1691640" cy="1965960"/>
          </a:xfrm>
          <a:prstGeom prst="roundRect">
            <a:avLst>
              <a:gd name="adj" fmla="val 9730"/>
            </a:avLst>
          </a:prstGeom>
          <a:solidFill>
            <a:srgbClr val="FBE8EE"/>
          </a:solidFill>
          <a:ln w="6350">
            <a:solidFill>
              <a:srgbClr val="FBE8EE"/>
            </a:solidFill>
            <a:prstDash val="solid"/>
          </a:ln>
        </p:spPr>
      </p:sp>
      <p:pic>
        <p:nvPicPr>
          <p:cNvPr id="12" name="Image 2" descr="Mrs Law">    </p:cNvPr>
          <p:cNvPicPr>
            <a:picLocks noChangeAspect="1"/>
          </p:cNvPicPr>
          <p:nvPr/>
        </p:nvPicPr>
        <p:blipFill>
          <a:blip r:embed="rId3"/>
          <a:stretch>
            <a:fillRect/>
          </a:stretch>
        </p:blipFill>
        <p:spPr>
          <a:xfrm>
            <a:off x="4674108" y="1618488"/>
            <a:ext cx="1792224" cy="1289304"/>
          </a:xfrm>
          <a:prstGeom prst="rect">
            <a:avLst/>
          </a:prstGeom>
        </p:spPr>
      </p:pic>
      <p:sp>
        <p:nvSpPr>
          <p:cNvPr id="13" name="Text 8"/>
          <p:cNvSpPr txBox="1"/>
          <p:nvPr/>
        </p:nvSpPr>
        <p:spPr>
          <a:xfrm>
            <a:off x="4751832" y="2852928"/>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Mrs Law</a:t>
            </a:r>
            <a:endParaRPr lang="en-US" sz="1500" dirty="0"/>
          </a:p>
        </p:txBody>
      </p:sp>
      <p:sp>
        <p:nvSpPr>
          <p:cNvPr id="14" name="Text 9"/>
          <p:cNvSpPr txBox="1"/>
          <p:nvPr/>
        </p:nvSpPr>
        <p:spPr>
          <a:xfrm>
            <a:off x="4770120" y="3182112"/>
            <a:ext cx="1600200" cy="411480"/>
          </a:xfrm>
          <a:prstGeom prst="rect">
            <a:avLst/>
          </a:prstGeom>
          <a:noFill/>
          <a:ln/>
        </p:spPr>
        <p:txBody>
          <a:bodyPr wrap="square" lIns="0" tIns="0" rIns="0" bIns="0" rtlCol="0" anchor="t"/>
          <a:lstStyle/>
          <a:p>
            <a:pPr algn="ctr" indent="0" marL="0">
              <a:buNone/>
            </a:pPr>
            <a:r>
              <a:rPr lang="en-US" sz="1300" b="1" dirty="0">
                <a:solidFill>
                  <a:srgbClr val="C4194F"/>
                </a:solidFill>
                <a:latin typeface="Calibri" pitchFamily="34" charset="0"/>
                <a:ea typeface="Calibri" pitchFamily="34" charset="-122"/>
                <a:cs typeface="Calibri" pitchFamily="34" charset="-120"/>
              </a:rPr>
              <a:t>Music Teacher (Thursdays)</a:t>
            </a:r>
            <a:endParaRPr lang="en-US" sz="1300" dirty="0"/>
          </a:p>
        </p:txBody>
      </p:sp>
      <p:sp>
        <p:nvSpPr>
          <p:cNvPr id="15" name="Shape 10"/>
          <p:cNvSpPr/>
          <p:nvPr/>
        </p:nvSpPr>
        <p:spPr>
          <a:xfrm>
            <a:off x="6720840" y="1645920"/>
            <a:ext cx="1691640" cy="1965960"/>
          </a:xfrm>
          <a:prstGeom prst="roundRect">
            <a:avLst>
              <a:gd name="adj" fmla="val 9730"/>
            </a:avLst>
          </a:prstGeom>
          <a:solidFill>
            <a:srgbClr val="E4F4EC"/>
          </a:solidFill>
          <a:ln w="6350">
            <a:solidFill>
              <a:srgbClr val="E4F4EC"/>
            </a:solidFill>
            <a:prstDash val="solid"/>
          </a:ln>
        </p:spPr>
      </p:sp>
      <p:pic>
        <p:nvPicPr>
          <p:cNvPr id="16" name="Image 3" descr="Mrs Suska">    </p:cNvPr>
          <p:cNvPicPr>
            <a:picLocks noChangeAspect="1"/>
          </p:cNvPicPr>
          <p:nvPr/>
        </p:nvPicPr>
        <p:blipFill>
          <a:blip r:embed="rId4"/>
          <a:stretch>
            <a:fillRect/>
          </a:stretch>
        </p:blipFill>
        <p:spPr>
          <a:xfrm>
            <a:off x="6670548" y="1618488"/>
            <a:ext cx="1792224" cy="1289304"/>
          </a:xfrm>
          <a:prstGeom prst="rect">
            <a:avLst/>
          </a:prstGeom>
        </p:spPr>
      </p:pic>
      <p:sp>
        <p:nvSpPr>
          <p:cNvPr id="17" name="Text 11"/>
          <p:cNvSpPr txBox="1"/>
          <p:nvPr/>
        </p:nvSpPr>
        <p:spPr>
          <a:xfrm>
            <a:off x="6748272" y="2852928"/>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Mrs Suska</a:t>
            </a:r>
            <a:endParaRPr lang="en-US" sz="1500" dirty="0"/>
          </a:p>
        </p:txBody>
      </p:sp>
      <p:sp>
        <p:nvSpPr>
          <p:cNvPr id="18" name="Text 12"/>
          <p:cNvSpPr txBox="1"/>
          <p:nvPr/>
        </p:nvSpPr>
        <p:spPr>
          <a:xfrm>
            <a:off x="6766560" y="3182112"/>
            <a:ext cx="1600200" cy="411480"/>
          </a:xfrm>
          <a:prstGeom prst="rect">
            <a:avLst/>
          </a:prstGeom>
          <a:noFill/>
          <a:ln/>
        </p:spPr>
        <p:txBody>
          <a:bodyPr wrap="square" lIns="0" tIns="0" rIns="0" bIns="0" rtlCol="0" anchor="t"/>
          <a:lstStyle/>
          <a:p>
            <a:pPr algn="ctr" indent="0" marL="0">
              <a:buNone/>
            </a:pPr>
            <a:r>
              <a:rPr lang="en-US" sz="1300" b="1" dirty="0">
                <a:solidFill>
                  <a:srgbClr val="12855C"/>
                </a:solidFill>
                <a:latin typeface="Calibri" pitchFamily="34" charset="0"/>
                <a:ea typeface="Calibri" pitchFamily="34" charset="-122"/>
                <a:cs typeface="Calibri" pitchFamily="34" charset="-120"/>
              </a:rPr>
              <a:t>Forest School Teacher</a:t>
            </a:r>
            <a:endParaRPr lang="en-US" sz="1300" dirty="0"/>
          </a:p>
        </p:txBody>
      </p:sp>
      <p:sp>
        <p:nvSpPr>
          <p:cNvPr id="19" name="Shape 13"/>
          <p:cNvSpPr/>
          <p:nvPr/>
        </p:nvSpPr>
        <p:spPr>
          <a:xfrm>
            <a:off x="731520" y="3776472"/>
            <a:ext cx="1691640" cy="1965960"/>
          </a:xfrm>
          <a:prstGeom prst="roundRect">
            <a:avLst>
              <a:gd name="adj" fmla="val 9730"/>
            </a:avLst>
          </a:prstGeom>
          <a:solidFill>
            <a:srgbClr val="E6F1FB"/>
          </a:solidFill>
          <a:ln w="6350">
            <a:solidFill>
              <a:srgbClr val="E6F1FB"/>
            </a:solidFill>
            <a:prstDash val="solid"/>
          </a:ln>
        </p:spPr>
      </p:sp>
      <p:pic>
        <p:nvPicPr>
          <p:cNvPr id="20" name="Image 4" descr="Ms Smith">    </p:cNvPr>
          <p:cNvPicPr>
            <a:picLocks noChangeAspect="1"/>
          </p:cNvPicPr>
          <p:nvPr/>
        </p:nvPicPr>
        <p:blipFill>
          <a:blip r:embed="rId5"/>
          <a:stretch>
            <a:fillRect/>
          </a:stretch>
        </p:blipFill>
        <p:spPr>
          <a:xfrm>
            <a:off x="681228" y="3749040"/>
            <a:ext cx="1792224" cy="1289304"/>
          </a:xfrm>
          <a:prstGeom prst="rect">
            <a:avLst/>
          </a:prstGeom>
        </p:spPr>
      </p:pic>
      <p:sp>
        <p:nvSpPr>
          <p:cNvPr id="21" name="Text 14"/>
          <p:cNvSpPr txBox="1"/>
          <p:nvPr/>
        </p:nvSpPr>
        <p:spPr>
          <a:xfrm>
            <a:off x="758952" y="4983480"/>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Ms Smith</a:t>
            </a:r>
            <a:endParaRPr lang="en-US" sz="1500" dirty="0"/>
          </a:p>
        </p:txBody>
      </p:sp>
      <p:sp>
        <p:nvSpPr>
          <p:cNvPr id="22" name="Text 15"/>
          <p:cNvSpPr txBox="1"/>
          <p:nvPr/>
        </p:nvSpPr>
        <p:spPr>
          <a:xfrm>
            <a:off x="777240" y="5312664"/>
            <a:ext cx="1600200" cy="411480"/>
          </a:xfrm>
          <a:prstGeom prst="rect">
            <a:avLst/>
          </a:prstGeom>
          <a:noFill/>
          <a:ln/>
        </p:spPr>
        <p:txBody>
          <a:bodyPr wrap="square" lIns="0" tIns="0" rIns="0" bIns="0" rtlCol="0" anchor="t"/>
          <a:lstStyle/>
          <a:p>
            <a:pPr algn="ctr" indent="0" marL="0">
              <a:buNone/>
            </a:pPr>
            <a:r>
              <a:rPr lang="en-US" sz="1300" b="1" dirty="0">
                <a:solidFill>
                  <a:srgbClr val="1B7FC4"/>
                </a:solidFill>
                <a:latin typeface="Calibri" pitchFamily="34" charset="0"/>
                <a:ea typeface="Calibri" pitchFamily="34" charset="-122"/>
                <a:cs typeface="Calibri" pitchFamily="34" charset="-120"/>
              </a:rPr>
              <a:t>LSA</a:t>
            </a:r>
            <a:endParaRPr lang="en-US" sz="1300" dirty="0"/>
          </a:p>
        </p:txBody>
      </p:sp>
      <p:sp>
        <p:nvSpPr>
          <p:cNvPr id="23" name="Shape 16"/>
          <p:cNvSpPr/>
          <p:nvPr/>
        </p:nvSpPr>
        <p:spPr>
          <a:xfrm>
            <a:off x="2727960" y="3776472"/>
            <a:ext cx="1691640" cy="1965960"/>
          </a:xfrm>
          <a:prstGeom prst="roundRect">
            <a:avLst>
              <a:gd name="adj" fmla="val 9730"/>
            </a:avLst>
          </a:prstGeom>
          <a:solidFill>
            <a:srgbClr val="F0E9F9"/>
          </a:solidFill>
          <a:ln w="6350">
            <a:solidFill>
              <a:srgbClr val="F0E9F9"/>
            </a:solidFill>
            <a:prstDash val="solid"/>
          </a:ln>
        </p:spPr>
      </p:sp>
      <p:pic>
        <p:nvPicPr>
          <p:cNvPr id="24" name="Image 5" descr="Ms Finch">    </p:cNvPr>
          <p:cNvPicPr>
            <a:picLocks noChangeAspect="1"/>
          </p:cNvPicPr>
          <p:nvPr/>
        </p:nvPicPr>
        <p:blipFill>
          <a:blip r:embed="rId6"/>
          <a:stretch>
            <a:fillRect/>
          </a:stretch>
        </p:blipFill>
        <p:spPr>
          <a:xfrm>
            <a:off x="2677668" y="3749040"/>
            <a:ext cx="1792224" cy="1289304"/>
          </a:xfrm>
          <a:prstGeom prst="rect">
            <a:avLst/>
          </a:prstGeom>
        </p:spPr>
      </p:pic>
      <p:sp>
        <p:nvSpPr>
          <p:cNvPr id="25" name="Text 17"/>
          <p:cNvSpPr txBox="1"/>
          <p:nvPr/>
        </p:nvSpPr>
        <p:spPr>
          <a:xfrm>
            <a:off x="2755392" y="4983480"/>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Ms Finch</a:t>
            </a:r>
            <a:endParaRPr lang="en-US" sz="1500" dirty="0"/>
          </a:p>
        </p:txBody>
      </p:sp>
      <p:sp>
        <p:nvSpPr>
          <p:cNvPr id="26" name="Text 18"/>
          <p:cNvSpPr txBox="1"/>
          <p:nvPr/>
        </p:nvSpPr>
        <p:spPr>
          <a:xfrm>
            <a:off x="2773680" y="5312664"/>
            <a:ext cx="1600200" cy="411480"/>
          </a:xfrm>
          <a:prstGeom prst="rect">
            <a:avLst/>
          </a:prstGeom>
          <a:noFill/>
          <a:ln/>
        </p:spPr>
        <p:txBody>
          <a:bodyPr wrap="square" lIns="0" tIns="0" rIns="0" bIns="0" rtlCol="0" anchor="t"/>
          <a:lstStyle/>
          <a:p>
            <a:pPr algn="ctr" indent="0" marL="0">
              <a:buNone/>
            </a:pPr>
            <a:r>
              <a:rPr lang="en-US" sz="1300" b="1" dirty="0">
                <a:solidFill>
                  <a:srgbClr val="7B3FBF"/>
                </a:solidFill>
                <a:latin typeface="Calibri" pitchFamily="34" charset="0"/>
                <a:ea typeface="Calibri" pitchFamily="34" charset="-122"/>
                <a:cs typeface="Calibri" pitchFamily="34" charset="-120"/>
              </a:rPr>
              <a:t>LSA</a:t>
            </a:r>
            <a:endParaRPr lang="en-US" sz="1300" dirty="0"/>
          </a:p>
        </p:txBody>
      </p:sp>
      <p:sp>
        <p:nvSpPr>
          <p:cNvPr id="27" name="Shape 19"/>
          <p:cNvSpPr/>
          <p:nvPr/>
        </p:nvSpPr>
        <p:spPr>
          <a:xfrm>
            <a:off x="4724400" y="3776472"/>
            <a:ext cx="1691640" cy="1965960"/>
          </a:xfrm>
          <a:prstGeom prst="roundRect">
            <a:avLst>
              <a:gd name="adj" fmla="val 9730"/>
            </a:avLst>
          </a:prstGeom>
          <a:solidFill>
            <a:srgbClr val="FBE8EE"/>
          </a:solidFill>
          <a:ln w="6350">
            <a:solidFill>
              <a:srgbClr val="FBE8EE"/>
            </a:solidFill>
            <a:prstDash val="solid"/>
          </a:ln>
        </p:spPr>
      </p:sp>
      <p:pic>
        <p:nvPicPr>
          <p:cNvPr id="28" name="Image 6" descr="Miss Ballman">    </p:cNvPr>
          <p:cNvPicPr>
            <a:picLocks noChangeAspect="1"/>
          </p:cNvPicPr>
          <p:nvPr/>
        </p:nvPicPr>
        <p:blipFill>
          <a:blip r:embed="rId7"/>
          <a:stretch>
            <a:fillRect/>
          </a:stretch>
        </p:blipFill>
        <p:spPr>
          <a:xfrm>
            <a:off x="4674108" y="3749040"/>
            <a:ext cx="1792224" cy="1289304"/>
          </a:xfrm>
          <a:prstGeom prst="rect">
            <a:avLst/>
          </a:prstGeom>
        </p:spPr>
      </p:pic>
      <p:sp>
        <p:nvSpPr>
          <p:cNvPr id="29" name="Text 20"/>
          <p:cNvSpPr txBox="1"/>
          <p:nvPr/>
        </p:nvSpPr>
        <p:spPr>
          <a:xfrm>
            <a:off x="4751832" y="4983480"/>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Miss Ballman</a:t>
            </a:r>
            <a:endParaRPr lang="en-US" sz="1500" dirty="0"/>
          </a:p>
        </p:txBody>
      </p:sp>
      <p:sp>
        <p:nvSpPr>
          <p:cNvPr id="30" name="Text 21"/>
          <p:cNvSpPr txBox="1"/>
          <p:nvPr/>
        </p:nvSpPr>
        <p:spPr>
          <a:xfrm>
            <a:off x="4770120" y="5312664"/>
            <a:ext cx="1600200" cy="411480"/>
          </a:xfrm>
          <a:prstGeom prst="rect">
            <a:avLst/>
          </a:prstGeom>
          <a:noFill/>
          <a:ln/>
        </p:spPr>
        <p:txBody>
          <a:bodyPr wrap="square" lIns="0" tIns="0" rIns="0" bIns="0" rtlCol="0" anchor="t"/>
          <a:lstStyle/>
          <a:p>
            <a:pPr algn="ctr" indent="0" marL="0">
              <a:buNone/>
            </a:pPr>
            <a:r>
              <a:rPr lang="en-US" sz="1300" b="1" dirty="0">
                <a:solidFill>
                  <a:srgbClr val="C4194F"/>
                </a:solidFill>
                <a:latin typeface="Calibri" pitchFamily="34" charset="0"/>
                <a:ea typeface="Calibri" pitchFamily="34" charset="-122"/>
                <a:cs typeface="Calibri" pitchFamily="34" charset="-120"/>
              </a:rPr>
              <a:t>LSA</a:t>
            </a:r>
            <a:endParaRPr lang="en-US" sz="1300" dirty="0"/>
          </a:p>
        </p:txBody>
      </p:sp>
      <p:sp>
        <p:nvSpPr>
          <p:cNvPr id="31" name="Shape 22"/>
          <p:cNvSpPr/>
          <p:nvPr/>
        </p:nvSpPr>
        <p:spPr>
          <a:xfrm>
            <a:off x="6720840" y="3776472"/>
            <a:ext cx="1691640" cy="1965960"/>
          </a:xfrm>
          <a:prstGeom prst="roundRect">
            <a:avLst>
              <a:gd name="adj" fmla="val 9730"/>
            </a:avLst>
          </a:prstGeom>
          <a:solidFill>
            <a:srgbClr val="E4F4EC"/>
          </a:solidFill>
          <a:ln w="6350">
            <a:solidFill>
              <a:srgbClr val="E4F4EC"/>
            </a:solidFill>
            <a:prstDash val="solid"/>
          </a:ln>
        </p:spPr>
      </p:sp>
      <p:pic>
        <p:nvPicPr>
          <p:cNvPr id="32" name="Image 7" descr="Mrs Ladyman">    </p:cNvPr>
          <p:cNvPicPr>
            <a:picLocks noChangeAspect="1"/>
          </p:cNvPicPr>
          <p:nvPr/>
        </p:nvPicPr>
        <p:blipFill>
          <a:blip r:embed="rId8"/>
          <a:stretch>
            <a:fillRect/>
          </a:stretch>
        </p:blipFill>
        <p:spPr>
          <a:xfrm>
            <a:off x="6670548" y="3749040"/>
            <a:ext cx="1792224" cy="1289304"/>
          </a:xfrm>
          <a:prstGeom prst="rect">
            <a:avLst/>
          </a:prstGeom>
        </p:spPr>
      </p:pic>
      <p:sp>
        <p:nvSpPr>
          <p:cNvPr id="33" name="Text 23"/>
          <p:cNvSpPr txBox="1"/>
          <p:nvPr/>
        </p:nvSpPr>
        <p:spPr>
          <a:xfrm>
            <a:off x="6748272" y="4983480"/>
            <a:ext cx="1636776" cy="329184"/>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Mrs Ladyman</a:t>
            </a:r>
            <a:endParaRPr lang="en-US" sz="1500" dirty="0"/>
          </a:p>
        </p:txBody>
      </p:sp>
      <p:sp>
        <p:nvSpPr>
          <p:cNvPr id="34" name="Text 24"/>
          <p:cNvSpPr txBox="1"/>
          <p:nvPr/>
        </p:nvSpPr>
        <p:spPr>
          <a:xfrm>
            <a:off x="6766560" y="5312664"/>
            <a:ext cx="1600200" cy="411480"/>
          </a:xfrm>
          <a:prstGeom prst="rect">
            <a:avLst/>
          </a:prstGeom>
          <a:noFill/>
          <a:ln/>
        </p:spPr>
        <p:txBody>
          <a:bodyPr wrap="square" lIns="0" tIns="0" rIns="0" bIns="0" rtlCol="0" anchor="t"/>
          <a:lstStyle/>
          <a:p>
            <a:pPr algn="ctr" indent="0" marL="0">
              <a:buNone/>
            </a:pPr>
            <a:r>
              <a:rPr lang="en-US" sz="1300" b="1" dirty="0">
                <a:solidFill>
                  <a:srgbClr val="12855C"/>
                </a:solidFill>
                <a:latin typeface="Calibri" pitchFamily="34" charset="0"/>
                <a:ea typeface="Calibri" pitchFamily="34" charset="-122"/>
                <a:cs typeface="Calibri" pitchFamily="34" charset="-120"/>
              </a:rPr>
              <a:t>LSA</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What is the Early Years Foundation Stage?</a:t>
            </a:r>
            <a:endParaRPr lang="en-US" sz="2200" dirty="0"/>
          </a:p>
        </p:txBody>
      </p:sp>
      <p:sp>
        <p:nvSpPr>
          <p:cNvPr id="3" name="Shape 1"/>
          <p:cNvSpPr/>
          <p:nvPr/>
        </p:nvSpPr>
        <p:spPr>
          <a:xfrm>
            <a:off x="731520" y="1627632"/>
            <a:ext cx="7680960" cy="868680"/>
          </a:xfrm>
          <a:prstGeom prst="roundRect">
            <a:avLst>
              <a:gd name="adj" fmla="val 18947"/>
            </a:avLst>
          </a:prstGeom>
          <a:solidFill>
            <a:srgbClr val="E6F1FB"/>
          </a:solidFill>
          <a:ln w="6350">
            <a:solidFill>
              <a:srgbClr val="E6F1FB"/>
            </a:solidFill>
            <a:prstDash val="solid"/>
          </a:ln>
        </p:spPr>
      </p:sp>
      <p:pic>
        <p:nvPicPr>
          <p:cNvPr id="4" name="Image 0" descr="/tmp/claude-0/-home-claude/e1dec3d0-ce85-57b6-b250-27a5eab998e4/scratchpad/mtt/b/assets/gem_blue.png">    </p:cNvPr>
          <p:cNvPicPr>
            <a:picLocks noChangeAspect="1"/>
          </p:cNvPicPr>
          <p:nvPr/>
        </p:nvPicPr>
        <p:blipFill>
          <a:blip r:embed="rId1"/>
          <a:stretch>
            <a:fillRect/>
          </a:stretch>
        </p:blipFill>
        <p:spPr>
          <a:xfrm>
            <a:off x="914400" y="1796796"/>
            <a:ext cx="548640" cy="521208"/>
          </a:xfrm>
          <a:prstGeom prst="rect">
            <a:avLst/>
          </a:prstGeom>
        </p:spPr>
      </p:pic>
      <p:sp>
        <p:nvSpPr>
          <p:cNvPr id="5" name="Text 2"/>
          <p:cNvSpPr txBox="1"/>
          <p:nvPr/>
        </p:nvSpPr>
        <p:spPr>
          <a:xfrm>
            <a:off x="1691640" y="1627632"/>
            <a:ext cx="6537960" cy="86868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The Early Years Foundation Stage (EYFS) is the stage of education for children from </a:t>
            </a:r>
            <a:pPr algn="l" indent="0" marL="0">
              <a:buNone/>
            </a:pPr>
            <a:r>
              <a:rPr lang="en-US" sz="1800" b="1" dirty="0">
                <a:solidFill>
                  <a:srgbClr val="7B3FBF"/>
                </a:solidFill>
                <a:latin typeface="Calibri" pitchFamily="34" charset="0"/>
                <a:ea typeface="Calibri" pitchFamily="34" charset="-122"/>
                <a:cs typeface="Calibri" pitchFamily="34" charset="-120"/>
              </a:rPr>
              <a:t>birth</a:t>
            </a:r>
            <a:pPr algn="l" indent="0" marL="0">
              <a:buNone/>
            </a:pPr>
            <a:r>
              <a:rPr lang="en-US" sz="1800" dirty="0">
                <a:solidFill>
                  <a:srgbClr val="1B2A4E"/>
                </a:solidFill>
                <a:latin typeface="Calibri" pitchFamily="34" charset="0"/>
                <a:ea typeface="Calibri" pitchFamily="34" charset="-122"/>
                <a:cs typeface="Calibri" pitchFamily="34" charset="-120"/>
              </a:rPr>
              <a:t> to the </a:t>
            </a:r>
            <a:pPr algn="l" indent="0" marL="0">
              <a:buNone/>
            </a:pPr>
            <a:r>
              <a:rPr lang="en-US" sz="1800" b="1" dirty="0">
                <a:solidFill>
                  <a:srgbClr val="7B3FBF"/>
                </a:solidFill>
                <a:latin typeface="Calibri" pitchFamily="34" charset="0"/>
                <a:ea typeface="Calibri" pitchFamily="34" charset="-122"/>
                <a:cs typeface="Calibri" pitchFamily="34" charset="-120"/>
              </a:rPr>
              <a:t>end of the Reception year.</a:t>
            </a:r>
            <a:endParaRPr lang="en-US" sz="1800" dirty="0"/>
          </a:p>
        </p:txBody>
      </p:sp>
      <p:sp>
        <p:nvSpPr>
          <p:cNvPr id="6" name="Shape 3"/>
          <p:cNvSpPr/>
          <p:nvPr/>
        </p:nvSpPr>
        <p:spPr>
          <a:xfrm>
            <a:off x="731520" y="2551176"/>
            <a:ext cx="7680960" cy="822960"/>
          </a:xfrm>
          <a:prstGeom prst="roundRect">
            <a:avLst>
              <a:gd name="adj" fmla="val 20000"/>
            </a:avLst>
          </a:prstGeom>
          <a:solidFill>
            <a:srgbClr val="F0E9F9"/>
          </a:solidFill>
          <a:ln w="6350">
            <a:solidFill>
              <a:srgbClr val="F0E9F9"/>
            </a:solidFill>
            <a:prstDash val="solid"/>
          </a:ln>
        </p:spPr>
      </p:sp>
      <p:pic>
        <p:nvPicPr>
          <p:cNvPr id="7" name="Image 1" descr="/tmp/claude-0/-home-claude/e1dec3d0-ce85-57b6-b250-27a5eab998e4/scratchpad/mtt/b/assets/gem_purple.png">    </p:cNvPr>
          <p:cNvPicPr>
            <a:picLocks noChangeAspect="1"/>
          </p:cNvPicPr>
          <p:nvPr/>
        </p:nvPicPr>
        <p:blipFill>
          <a:blip r:embed="rId2"/>
          <a:stretch>
            <a:fillRect/>
          </a:stretch>
        </p:blipFill>
        <p:spPr>
          <a:xfrm>
            <a:off x="914400" y="2697480"/>
            <a:ext cx="548640" cy="521208"/>
          </a:xfrm>
          <a:prstGeom prst="rect">
            <a:avLst/>
          </a:prstGeom>
        </p:spPr>
      </p:pic>
      <p:sp>
        <p:nvSpPr>
          <p:cNvPr id="8" name="Text 4"/>
          <p:cNvSpPr txBox="1"/>
          <p:nvPr/>
        </p:nvSpPr>
        <p:spPr>
          <a:xfrm>
            <a:off x="1691640" y="2551176"/>
            <a:ext cx="6537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It is based on the recognition that children learn best through </a:t>
            </a:r>
            <a:pPr algn="l" indent="0" marL="0">
              <a:buNone/>
            </a:pPr>
            <a:r>
              <a:rPr lang="en-US" sz="1800" b="1" dirty="0">
                <a:solidFill>
                  <a:srgbClr val="7B3FBF"/>
                </a:solidFill>
                <a:latin typeface="Calibri" pitchFamily="34" charset="0"/>
                <a:ea typeface="Calibri" pitchFamily="34" charset="-122"/>
                <a:cs typeface="Calibri" pitchFamily="34" charset="-120"/>
              </a:rPr>
              <a:t>play and active learning.</a:t>
            </a:r>
            <a:endParaRPr lang="en-US" sz="1800" dirty="0"/>
          </a:p>
        </p:txBody>
      </p:sp>
      <p:sp>
        <p:nvSpPr>
          <p:cNvPr id="9" name="Shape 5"/>
          <p:cNvSpPr/>
          <p:nvPr/>
        </p:nvSpPr>
        <p:spPr>
          <a:xfrm>
            <a:off x="731520" y="3429000"/>
            <a:ext cx="7680960" cy="960120"/>
          </a:xfrm>
          <a:prstGeom prst="roundRect">
            <a:avLst>
              <a:gd name="adj" fmla="val 17143"/>
            </a:avLst>
          </a:prstGeom>
          <a:solidFill>
            <a:srgbClr val="FBE8EE"/>
          </a:solidFill>
          <a:ln w="6350">
            <a:solidFill>
              <a:srgbClr val="FBE8EE"/>
            </a:solidFill>
            <a:prstDash val="solid"/>
          </a:ln>
        </p:spPr>
      </p:sp>
      <p:pic>
        <p:nvPicPr>
          <p:cNvPr id="10" name="Image 2" descr="/tmp/claude-0/-home-claude/e1dec3d0-ce85-57b6-b250-27a5eab998e4/scratchpad/mtt/b/assets/gem_ruby.png">    </p:cNvPr>
          <p:cNvPicPr>
            <a:picLocks noChangeAspect="1"/>
          </p:cNvPicPr>
          <p:nvPr/>
        </p:nvPicPr>
        <p:blipFill>
          <a:blip r:embed="rId3"/>
          <a:stretch>
            <a:fillRect/>
          </a:stretch>
        </p:blipFill>
        <p:spPr>
          <a:xfrm>
            <a:off x="914400" y="3643884"/>
            <a:ext cx="548640" cy="521208"/>
          </a:xfrm>
          <a:prstGeom prst="rect">
            <a:avLst/>
          </a:prstGeom>
        </p:spPr>
      </p:pic>
      <p:sp>
        <p:nvSpPr>
          <p:cNvPr id="11" name="Text 6"/>
          <p:cNvSpPr txBox="1"/>
          <p:nvPr/>
        </p:nvSpPr>
        <p:spPr>
          <a:xfrm>
            <a:off x="1691640" y="3429000"/>
            <a:ext cx="6537960" cy="96012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This is a very important stage as it helps your child get ready for school as well as preparing them for their future learning and successes.</a:t>
            </a:r>
            <a:endParaRPr lang="en-US" sz="1800" dirty="0"/>
          </a:p>
        </p:txBody>
      </p:sp>
      <p:sp>
        <p:nvSpPr>
          <p:cNvPr id="12" name="Shape 7"/>
          <p:cNvSpPr/>
          <p:nvPr/>
        </p:nvSpPr>
        <p:spPr>
          <a:xfrm>
            <a:off x="731520" y="4443984"/>
            <a:ext cx="7680960" cy="1143000"/>
          </a:xfrm>
          <a:prstGeom prst="roundRect">
            <a:avLst>
              <a:gd name="adj" fmla="val 14400"/>
            </a:avLst>
          </a:prstGeom>
          <a:solidFill>
            <a:srgbClr val="E4F4EC"/>
          </a:solidFill>
          <a:ln w="6350">
            <a:solidFill>
              <a:srgbClr val="E4F4EC"/>
            </a:solidFill>
            <a:prstDash val="solid"/>
          </a:ln>
        </p:spPr>
      </p:sp>
      <p:pic>
        <p:nvPicPr>
          <p:cNvPr id="13" name="Image 3" descr="/tmp/claude-0/-home-claude/e1dec3d0-ce85-57b6-b250-27a5eab998e4/scratchpad/mtt/b/assets/gem_green.png">    </p:cNvPr>
          <p:cNvPicPr>
            <a:picLocks noChangeAspect="1"/>
          </p:cNvPicPr>
          <p:nvPr/>
        </p:nvPicPr>
        <p:blipFill>
          <a:blip r:embed="rId4"/>
          <a:stretch>
            <a:fillRect/>
          </a:stretch>
        </p:blipFill>
        <p:spPr>
          <a:xfrm>
            <a:off x="914400" y="4750308"/>
            <a:ext cx="548640" cy="521208"/>
          </a:xfrm>
          <a:prstGeom prst="rect">
            <a:avLst/>
          </a:prstGeom>
        </p:spPr>
      </p:pic>
      <p:sp>
        <p:nvSpPr>
          <p:cNvPr id="14" name="Text 8"/>
          <p:cNvSpPr txBox="1"/>
          <p:nvPr/>
        </p:nvSpPr>
        <p:spPr>
          <a:xfrm>
            <a:off x="1691640" y="4443984"/>
            <a:ext cx="6537960" cy="114300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From when your child is born up until the age of 5, their early years experience should be happy, active, exciting, fun and secure; and support their development, care and learning needs.</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EYFS Guiding Principles</a:t>
            </a:r>
            <a:endParaRPr lang="en-US" sz="2200" dirty="0"/>
          </a:p>
        </p:txBody>
      </p:sp>
      <p:sp>
        <p:nvSpPr>
          <p:cNvPr id="3" name="Text 1"/>
          <p:cNvSpPr txBox="1"/>
          <p:nvPr/>
        </p:nvSpPr>
        <p:spPr>
          <a:xfrm>
            <a:off x="731520" y="1600200"/>
            <a:ext cx="7680960" cy="502920"/>
          </a:xfrm>
          <a:prstGeom prst="rect">
            <a:avLst/>
          </a:prstGeom>
          <a:noFill/>
          <a:ln/>
        </p:spPr>
        <p:txBody>
          <a:bodyPr wrap="square" lIns="0" tIns="0" rIns="0" bIns="0" rtlCol="0" anchor="ctr"/>
          <a:lstStyle/>
          <a:p>
            <a:pPr algn="l" indent="0" marL="0">
              <a:buNone/>
            </a:pPr>
            <a:r>
              <a:rPr lang="en-US" sz="2100" b="1" dirty="0">
                <a:solidFill>
                  <a:srgbClr val="163F7B"/>
                </a:solidFill>
                <a:latin typeface="Trebuchet MS" pitchFamily="34" charset="0"/>
                <a:ea typeface="Trebuchet MS" pitchFamily="34" charset="-122"/>
                <a:cs typeface="Trebuchet MS" pitchFamily="34" charset="-120"/>
              </a:rPr>
              <a:t>The EYFS has 4 guiding principles. These are:</a:t>
            </a:r>
            <a:endParaRPr lang="en-US" sz="2100" dirty="0"/>
          </a:p>
        </p:txBody>
      </p:sp>
      <p:sp>
        <p:nvSpPr>
          <p:cNvPr id="4" name="Shape 2"/>
          <p:cNvSpPr/>
          <p:nvPr/>
        </p:nvSpPr>
        <p:spPr>
          <a:xfrm>
            <a:off x="731520" y="2240280"/>
            <a:ext cx="3749040" cy="1600200"/>
          </a:xfrm>
          <a:prstGeom prst="roundRect">
            <a:avLst>
              <a:gd name="adj" fmla="val 10286"/>
            </a:avLst>
          </a:prstGeom>
          <a:solidFill>
            <a:srgbClr val="E6F1FB"/>
          </a:solidFill>
          <a:ln w="6350">
            <a:solidFill>
              <a:srgbClr val="E6F1FB"/>
            </a:solidFill>
            <a:prstDash val="solid"/>
          </a:ln>
        </p:spPr>
      </p:sp>
      <p:sp>
        <p:nvSpPr>
          <p:cNvPr id="5" name="Shape 3"/>
          <p:cNvSpPr/>
          <p:nvPr/>
        </p:nvSpPr>
        <p:spPr>
          <a:xfrm>
            <a:off x="1097280" y="2537460"/>
            <a:ext cx="1005840" cy="10058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6" name="Image 0" descr="/tmp/claude-0/-home-claude/e1dec3d0-ce85-57b6-b250-27a5eab998e4/scratchpad/mtt/b/assets/ic_child.png">    </p:cNvPr>
          <p:cNvPicPr>
            <a:picLocks noChangeAspect="1"/>
          </p:cNvPicPr>
          <p:nvPr/>
        </p:nvPicPr>
        <p:blipFill>
          <a:blip r:embed="rId1"/>
          <a:stretch>
            <a:fillRect/>
          </a:stretch>
        </p:blipFill>
        <p:spPr>
          <a:xfrm>
            <a:off x="1348740" y="2788920"/>
            <a:ext cx="502920" cy="502920"/>
          </a:xfrm>
          <a:prstGeom prst="rect">
            <a:avLst/>
          </a:prstGeom>
        </p:spPr>
      </p:pic>
      <p:sp>
        <p:nvSpPr>
          <p:cNvPr id="7" name="Shape 4"/>
          <p:cNvSpPr/>
          <p:nvPr/>
        </p:nvSpPr>
        <p:spPr>
          <a:xfrm>
            <a:off x="987552" y="2404872"/>
            <a:ext cx="384048" cy="384048"/>
          </a:xfrm>
          <a:prstGeom prst="ellipse">
            <a:avLst/>
          </a:prstGeom>
          <a:solidFill>
            <a:srgbClr val="EFAD1D"/>
          </a:solidFill>
          <a:ln w="19050">
            <a:solidFill>
              <a:srgbClr val="FFFFFF"/>
            </a:solidFill>
            <a:prstDash val="solid"/>
          </a:ln>
        </p:spPr>
      </p:sp>
      <p:sp>
        <p:nvSpPr>
          <p:cNvPr id="8" name="Text 5"/>
          <p:cNvSpPr txBox="1"/>
          <p:nvPr/>
        </p:nvSpPr>
        <p:spPr>
          <a:xfrm>
            <a:off x="987552" y="2404872"/>
            <a:ext cx="384048" cy="384048"/>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1</a:t>
            </a:r>
            <a:endParaRPr lang="en-US" sz="1500" dirty="0"/>
          </a:p>
        </p:txBody>
      </p:sp>
      <p:sp>
        <p:nvSpPr>
          <p:cNvPr id="9" name="Text 6"/>
          <p:cNvSpPr txBox="1"/>
          <p:nvPr/>
        </p:nvSpPr>
        <p:spPr>
          <a:xfrm>
            <a:off x="2286000" y="2240280"/>
            <a:ext cx="2103120" cy="1600200"/>
          </a:xfrm>
          <a:prstGeom prst="rect">
            <a:avLst/>
          </a:prstGeom>
          <a:noFill/>
          <a:ln/>
        </p:spPr>
        <p:txBody>
          <a:bodyPr wrap="square" lIns="0" tIns="0" rIns="0" bIns="0" rtlCol="0" anchor="ctr"/>
          <a:lstStyle/>
          <a:p>
            <a:pPr algn="l" indent="0" marL="0">
              <a:buNone/>
            </a:pPr>
            <a:r>
              <a:rPr lang="en-US" sz="1800" b="1" dirty="0">
                <a:solidFill>
                  <a:srgbClr val="1B2A4E"/>
                </a:solidFill>
                <a:latin typeface="Trebuchet MS" pitchFamily="34" charset="0"/>
                <a:ea typeface="Trebuchet MS" pitchFamily="34" charset="-122"/>
                <a:cs typeface="Trebuchet MS" pitchFamily="34" charset="-120"/>
              </a:rPr>
              <a:t>A Unique Child</a:t>
            </a:r>
            <a:endParaRPr lang="en-US" sz="1800" dirty="0"/>
          </a:p>
        </p:txBody>
      </p:sp>
      <p:sp>
        <p:nvSpPr>
          <p:cNvPr id="10" name="Shape 7"/>
          <p:cNvSpPr/>
          <p:nvPr/>
        </p:nvSpPr>
        <p:spPr>
          <a:xfrm>
            <a:off x="4663440" y="2240280"/>
            <a:ext cx="3749040" cy="1600200"/>
          </a:xfrm>
          <a:prstGeom prst="roundRect">
            <a:avLst>
              <a:gd name="adj" fmla="val 10286"/>
            </a:avLst>
          </a:prstGeom>
          <a:solidFill>
            <a:srgbClr val="F0E9F9"/>
          </a:solidFill>
          <a:ln w="6350">
            <a:solidFill>
              <a:srgbClr val="F0E9F9"/>
            </a:solidFill>
            <a:prstDash val="solid"/>
          </a:ln>
        </p:spPr>
      </p:sp>
      <p:sp>
        <p:nvSpPr>
          <p:cNvPr id="11" name="Shape 8"/>
          <p:cNvSpPr/>
          <p:nvPr/>
        </p:nvSpPr>
        <p:spPr>
          <a:xfrm>
            <a:off x="5029200" y="2537460"/>
            <a:ext cx="1005840" cy="10058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2" name="Image 1" descr="/tmp/claude-0/-home-claude/e1dec3d0-ce85-57b6-b250-27a5eab998e4/scratchpad/mtt/b/assets/ic_users.png">    </p:cNvPr>
          <p:cNvPicPr>
            <a:picLocks noChangeAspect="1"/>
          </p:cNvPicPr>
          <p:nvPr/>
        </p:nvPicPr>
        <p:blipFill>
          <a:blip r:embed="rId2"/>
          <a:stretch>
            <a:fillRect/>
          </a:stretch>
        </p:blipFill>
        <p:spPr>
          <a:xfrm>
            <a:off x="5280660" y="2788920"/>
            <a:ext cx="502920" cy="502920"/>
          </a:xfrm>
          <a:prstGeom prst="rect">
            <a:avLst/>
          </a:prstGeom>
        </p:spPr>
      </p:pic>
      <p:sp>
        <p:nvSpPr>
          <p:cNvPr id="13" name="Shape 9"/>
          <p:cNvSpPr/>
          <p:nvPr/>
        </p:nvSpPr>
        <p:spPr>
          <a:xfrm>
            <a:off x="4919472" y="2404872"/>
            <a:ext cx="384048" cy="384048"/>
          </a:xfrm>
          <a:prstGeom prst="ellipse">
            <a:avLst/>
          </a:prstGeom>
          <a:solidFill>
            <a:srgbClr val="EFAD1D"/>
          </a:solidFill>
          <a:ln w="19050">
            <a:solidFill>
              <a:srgbClr val="FFFFFF"/>
            </a:solidFill>
            <a:prstDash val="solid"/>
          </a:ln>
        </p:spPr>
      </p:sp>
      <p:sp>
        <p:nvSpPr>
          <p:cNvPr id="14" name="Text 10"/>
          <p:cNvSpPr txBox="1"/>
          <p:nvPr/>
        </p:nvSpPr>
        <p:spPr>
          <a:xfrm>
            <a:off x="4919472" y="2404872"/>
            <a:ext cx="384048" cy="384048"/>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2</a:t>
            </a:r>
            <a:endParaRPr lang="en-US" sz="1500" dirty="0"/>
          </a:p>
        </p:txBody>
      </p:sp>
      <p:sp>
        <p:nvSpPr>
          <p:cNvPr id="15" name="Text 11"/>
          <p:cNvSpPr txBox="1"/>
          <p:nvPr/>
        </p:nvSpPr>
        <p:spPr>
          <a:xfrm>
            <a:off x="6217920" y="2240280"/>
            <a:ext cx="2103120" cy="1600200"/>
          </a:xfrm>
          <a:prstGeom prst="rect">
            <a:avLst/>
          </a:prstGeom>
          <a:noFill/>
          <a:ln/>
        </p:spPr>
        <p:txBody>
          <a:bodyPr wrap="square" lIns="0" tIns="0" rIns="0" bIns="0" rtlCol="0" anchor="ctr"/>
          <a:lstStyle/>
          <a:p>
            <a:pPr algn="l" indent="0" marL="0">
              <a:buNone/>
            </a:pPr>
            <a:r>
              <a:rPr lang="en-US" sz="1800" b="1" dirty="0">
                <a:solidFill>
                  <a:srgbClr val="1B2A4E"/>
                </a:solidFill>
                <a:latin typeface="Trebuchet MS" pitchFamily="34" charset="0"/>
                <a:ea typeface="Trebuchet MS" pitchFamily="34" charset="-122"/>
                <a:cs typeface="Trebuchet MS" pitchFamily="34" charset="-120"/>
              </a:rPr>
              <a:t>Positive Relationships</a:t>
            </a:r>
            <a:endParaRPr lang="en-US" sz="1800" dirty="0"/>
          </a:p>
        </p:txBody>
      </p:sp>
      <p:sp>
        <p:nvSpPr>
          <p:cNvPr id="16" name="Shape 12"/>
          <p:cNvSpPr/>
          <p:nvPr/>
        </p:nvSpPr>
        <p:spPr>
          <a:xfrm>
            <a:off x="731520" y="3977640"/>
            <a:ext cx="3749040" cy="1600200"/>
          </a:xfrm>
          <a:prstGeom prst="roundRect">
            <a:avLst>
              <a:gd name="adj" fmla="val 10286"/>
            </a:avLst>
          </a:prstGeom>
          <a:solidFill>
            <a:srgbClr val="FBE8EE"/>
          </a:solidFill>
          <a:ln w="6350">
            <a:solidFill>
              <a:srgbClr val="FBE8EE"/>
            </a:solidFill>
            <a:prstDash val="solid"/>
          </a:ln>
        </p:spPr>
      </p:sp>
      <p:sp>
        <p:nvSpPr>
          <p:cNvPr id="17" name="Shape 13"/>
          <p:cNvSpPr/>
          <p:nvPr/>
        </p:nvSpPr>
        <p:spPr>
          <a:xfrm>
            <a:off x="1097280" y="4274820"/>
            <a:ext cx="1005840" cy="10058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8" name="Image 2" descr="/tmp/claude-0/-home-claude/e1dec3d0-ce85-57b6-b250-27a5eab998e4/scratchpad/mtt/b/assets/ic_tree.png">    </p:cNvPr>
          <p:cNvPicPr>
            <a:picLocks noChangeAspect="1"/>
          </p:cNvPicPr>
          <p:nvPr/>
        </p:nvPicPr>
        <p:blipFill>
          <a:blip r:embed="rId3"/>
          <a:stretch>
            <a:fillRect/>
          </a:stretch>
        </p:blipFill>
        <p:spPr>
          <a:xfrm>
            <a:off x="1348740" y="4526280"/>
            <a:ext cx="502920" cy="502920"/>
          </a:xfrm>
          <a:prstGeom prst="rect">
            <a:avLst/>
          </a:prstGeom>
        </p:spPr>
      </p:pic>
      <p:sp>
        <p:nvSpPr>
          <p:cNvPr id="19" name="Shape 14"/>
          <p:cNvSpPr/>
          <p:nvPr/>
        </p:nvSpPr>
        <p:spPr>
          <a:xfrm>
            <a:off x="987552" y="4142232"/>
            <a:ext cx="384048" cy="384048"/>
          </a:xfrm>
          <a:prstGeom prst="ellipse">
            <a:avLst/>
          </a:prstGeom>
          <a:solidFill>
            <a:srgbClr val="EFAD1D"/>
          </a:solidFill>
          <a:ln w="19050">
            <a:solidFill>
              <a:srgbClr val="FFFFFF"/>
            </a:solidFill>
            <a:prstDash val="solid"/>
          </a:ln>
        </p:spPr>
      </p:sp>
      <p:sp>
        <p:nvSpPr>
          <p:cNvPr id="20" name="Text 15"/>
          <p:cNvSpPr txBox="1"/>
          <p:nvPr/>
        </p:nvSpPr>
        <p:spPr>
          <a:xfrm>
            <a:off x="987552" y="4142232"/>
            <a:ext cx="384048" cy="384048"/>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3</a:t>
            </a:r>
            <a:endParaRPr lang="en-US" sz="1500" dirty="0"/>
          </a:p>
        </p:txBody>
      </p:sp>
      <p:sp>
        <p:nvSpPr>
          <p:cNvPr id="21" name="Text 16"/>
          <p:cNvSpPr txBox="1"/>
          <p:nvPr/>
        </p:nvSpPr>
        <p:spPr>
          <a:xfrm>
            <a:off x="2286000" y="3977640"/>
            <a:ext cx="2103120" cy="1600200"/>
          </a:xfrm>
          <a:prstGeom prst="rect">
            <a:avLst/>
          </a:prstGeom>
          <a:noFill/>
          <a:ln/>
        </p:spPr>
        <p:txBody>
          <a:bodyPr wrap="square" lIns="0" tIns="0" rIns="0" bIns="0" rtlCol="0" anchor="ctr"/>
          <a:lstStyle/>
          <a:p>
            <a:pPr algn="l" indent="0" marL="0">
              <a:buNone/>
            </a:pPr>
            <a:r>
              <a:rPr lang="en-US" sz="1800" b="1" dirty="0">
                <a:solidFill>
                  <a:srgbClr val="1B2A4E"/>
                </a:solidFill>
                <a:latin typeface="Trebuchet MS" pitchFamily="34" charset="0"/>
                <a:ea typeface="Trebuchet MS" pitchFamily="34" charset="-122"/>
                <a:cs typeface="Trebuchet MS" pitchFamily="34" charset="-120"/>
              </a:rPr>
              <a:t>Enabling Environments</a:t>
            </a:r>
            <a:endParaRPr lang="en-US" sz="1800" dirty="0"/>
          </a:p>
        </p:txBody>
      </p:sp>
      <p:sp>
        <p:nvSpPr>
          <p:cNvPr id="22" name="Shape 17"/>
          <p:cNvSpPr/>
          <p:nvPr/>
        </p:nvSpPr>
        <p:spPr>
          <a:xfrm>
            <a:off x="4663440" y="3977640"/>
            <a:ext cx="3749040" cy="1600200"/>
          </a:xfrm>
          <a:prstGeom prst="roundRect">
            <a:avLst>
              <a:gd name="adj" fmla="val 10286"/>
            </a:avLst>
          </a:prstGeom>
          <a:solidFill>
            <a:srgbClr val="E4F4EC"/>
          </a:solidFill>
          <a:ln w="6350">
            <a:solidFill>
              <a:srgbClr val="E4F4EC"/>
            </a:solidFill>
            <a:prstDash val="solid"/>
          </a:ln>
        </p:spPr>
      </p:sp>
      <p:sp>
        <p:nvSpPr>
          <p:cNvPr id="23" name="Shape 18"/>
          <p:cNvSpPr/>
          <p:nvPr/>
        </p:nvSpPr>
        <p:spPr>
          <a:xfrm>
            <a:off x="5029200" y="4274820"/>
            <a:ext cx="1005840" cy="1005840"/>
          </a:xfrm>
          <a:prstGeom prst="ellipse">
            <a:avLst/>
          </a:prstGeom>
          <a:solidFill>
            <a:srgbClr val="12855C"/>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4" name="Image 3" descr="/tmp/claude-0/-home-claude/e1dec3d0-ce85-57b6-b250-27a5eab998e4/scratchpad/mtt/b/assets/ic_seedling.png">    </p:cNvPr>
          <p:cNvPicPr>
            <a:picLocks noChangeAspect="1"/>
          </p:cNvPicPr>
          <p:nvPr/>
        </p:nvPicPr>
        <p:blipFill>
          <a:blip r:embed="rId4"/>
          <a:stretch>
            <a:fillRect/>
          </a:stretch>
        </p:blipFill>
        <p:spPr>
          <a:xfrm>
            <a:off x="5280660" y="4526280"/>
            <a:ext cx="502920" cy="502920"/>
          </a:xfrm>
          <a:prstGeom prst="rect">
            <a:avLst/>
          </a:prstGeom>
        </p:spPr>
      </p:pic>
      <p:sp>
        <p:nvSpPr>
          <p:cNvPr id="25" name="Shape 19"/>
          <p:cNvSpPr/>
          <p:nvPr/>
        </p:nvSpPr>
        <p:spPr>
          <a:xfrm>
            <a:off x="4919472" y="4142232"/>
            <a:ext cx="384048" cy="384048"/>
          </a:xfrm>
          <a:prstGeom prst="ellipse">
            <a:avLst/>
          </a:prstGeom>
          <a:solidFill>
            <a:srgbClr val="EFAD1D"/>
          </a:solidFill>
          <a:ln w="19050">
            <a:solidFill>
              <a:srgbClr val="FFFFFF"/>
            </a:solidFill>
            <a:prstDash val="solid"/>
          </a:ln>
        </p:spPr>
      </p:sp>
      <p:sp>
        <p:nvSpPr>
          <p:cNvPr id="26" name="Text 20"/>
          <p:cNvSpPr txBox="1"/>
          <p:nvPr/>
        </p:nvSpPr>
        <p:spPr>
          <a:xfrm>
            <a:off x="4919472" y="4142232"/>
            <a:ext cx="384048" cy="384048"/>
          </a:xfrm>
          <a:prstGeom prst="rect">
            <a:avLst/>
          </a:prstGeom>
          <a:noFill/>
          <a:ln/>
        </p:spPr>
        <p:txBody>
          <a:bodyPr wrap="square" lIns="0" tIns="0" rIns="0" bIns="0" rtlCol="0" anchor="ctr"/>
          <a:lstStyle/>
          <a:p>
            <a:pPr algn="ctr" indent="0" marL="0">
              <a:buNone/>
            </a:pPr>
            <a:r>
              <a:rPr lang="en-US" sz="1500" b="1" dirty="0">
                <a:solidFill>
                  <a:srgbClr val="1B2A4E"/>
                </a:solidFill>
                <a:latin typeface="Trebuchet MS" pitchFamily="34" charset="0"/>
                <a:ea typeface="Trebuchet MS" pitchFamily="34" charset="-122"/>
                <a:cs typeface="Trebuchet MS" pitchFamily="34" charset="-120"/>
              </a:rPr>
              <a:t>4</a:t>
            </a:r>
            <a:endParaRPr lang="en-US" sz="1500" dirty="0"/>
          </a:p>
        </p:txBody>
      </p:sp>
      <p:sp>
        <p:nvSpPr>
          <p:cNvPr id="27" name="Text 21"/>
          <p:cNvSpPr txBox="1"/>
          <p:nvPr/>
        </p:nvSpPr>
        <p:spPr>
          <a:xfrm>
            <a:off x="6217920" y="3977640"/>
            <a:ext cx="2103120" cy="1600200"/>
          </a:xfrm>
          <a:prstGeom prst="rect">
            <a:avLst/>
          </a:prstGeom>
          <a:noFill/>
          <a:ln/>
        </p:spPr>
        <p:txBody>
          <a:bodyPr wrap="square" lIns="0" tIns="0" rIns="0" bIns="0" rtlCol="0" anchor="ctr"/>
          <a:lstStyle/>
          <a:p>
            <a:pPr algn="l" indent="0" marL="0">
              <a:buNone/>
            </a:pPr>
            <a:r>
              <a:rPr lang="en-US" sz="1800" b="1" dirty="0">
                <a:solidFill>
                  <a:srgbClr val="1B2A4E"/>
                </a:solidFill>
                <a:latin typeface="Trebuchet MS" pitchFamily="34" charset="0"/>
                <a:ea typeface="Trebuchet MS" pitchFamily="34" charset="-122"/>
                <a:cs typeface="Trebuchet MS" pitchFamily="34" charset="-120"/>
              </a:rPr>
              <a:t>Learning and Development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7 Areas of Learning and Development</a:t>
            </a:r>
            <a:endParaRPr lang="en-US" sz="2200" dirty="0"/>
          </a:p>
        </p:txBody>
      </p:sp>
      <p:sp>
        <p:nvSpPr>
          <p:cNvPr id="3" name="Shape 1"/>
          <p:cNvSpPr/>
          <p:nvPr/>
        </p:nvSpPr>
        <p:spPr>
          <a:xfrm>
            <a:off x="731520" y="1627632"/>
            <a:ext cx="7680960" cy="914400"/>
          </a:xfrm>
          <a:prstGeom prst="roundRect">
            <a:avLst>
              <a:gd name="adj" fmla="val 18000"/>
            </a:avLst>
          </a:prstGeom>
          <a:solidFill>
            <a:srgbClr val="FDF4DC"/>
          </a:solidFill>
          <a:ln w="6350">
            <a:solidFill>
              <a:srgbClr val="FDF4DC"/>
            </a:solidFill>
            <a:prstDash val="solid"/>
          </a:ln>
        </p:spPr>
      </p:sp>
      <p:pic>
        <p:nvPicPr>
          <p:cNvPr id="4" name="Image 0" descr="/tmp/claude-0/-home-claude/e1dec3d0-ce85-57b6-b250-27a5eab998e4/scratchpad/mtt/b/assets/gem_gold.png">    </p:cNvPr>
          <p:cNvPicPr>
            <a:picLocks noChangeAspect="1"/>
          </p:cNvPicPr>
          <p:nvPr/>
        </p:nvPicPr>
        <p:blipFill>
          <a:blip r:embed="rId1"/>
          <a:stretch>
            <a:fillRect/>
          </a:stretch>
        </p:blipFill>
        <p:spPr>
          <a:xfrm>
            <a:off x="914400" y="1810512"/>
            <a:ext cx="502920" cy="477774"/>
          </a:xfrm>
          <a:prstGeom prst="rect">
            <a:avLst/>
          </a:prstGeom>
        </p:spPr>
      </p:pic>
      <p:sp>
        <p:nvSpPr>
          <p:cNvPr id="5" name="Text 2"/>
          <p:cNvSpPr txBox="1"/>
          <p:nvPr/>
        </p:nvSpPr>
        <p:spPr>
          <a:xfrm>
            <a:off x="1645920" y="1627632"/>
            <a:ext cx="6629400" cy="914400"/>
          </a:xfrm>
          <a:prstGeom prst="rect">
            <a:avLst/>
          </a:prstGeom>
          <a:noFill/>
          <a:ln/>
        </p:spPr>
        <p:txBody>
          <a:bodyPr wrap="square" lIns="0" tIns="0" rIns="0" bIns="0" rtlCol="0" anchor="ctr"/>
          <a:lstStyle/>
          <a:p>
            <a:pPr algn="l" indent="0" marL="0">
              <a:buNone/>
            </a:pPr>
            <a:r>
              <a:rPr lang="en-US" sz="1700" b="1" dirty="0">
                <a:solidFill>
                  <a:srgbClr val="1B2A4E"/>
                </a:solidFill>
                <a:latin typeface="Calibri" pitchFamily="34" charset="0"/>
                <a:ea typeface="Calibri" pitchFamily="34" charset="-122"/>
                <a:cs typeface="Calibri" pitchFamily="34" charset="-120"/>
              </a:rPr>
              <a:t>Your child will be learning skills, acquiring new knowledge and demonstrating their understanding through 7 areas of learning and development</a:t>
            </a:r>
            <a:endParaRPr lang="en-US" sz="1700" dirty="0"/>
          </a:p>
        </p:txBody>
      </p:sp>
      <p:sp>
        <p:nvSpPr>
          <p:cNvPr id="6" name="Shape 3"/>
          <p:cNvSpPr/>
          <p:nvPr/>
        </p:nvSpPr>
        <p:spPr>
          <a:xfrm>
            <a:off x="731520" y="2679192"/>
            <a:ext cx="3794760" cy="2990088"/>
          </a:xfrm>
          <a:prstGeom prst="roundRect">
            <a:avLst>
              <a:gd name="adj" fmla="val 5505"/>
            </a:avLst>
          </a:prstGeom>
          <a:solidFill>
            <a:srgbClr val="E6F1FB"/>
          </a:solidFill>
          <a:ln w="6350">
            <a:solidFill>
              <a:srgbClr val="E6F1FB"/>
            </a:solidFill>
            <a:prstDash val="solid"/>
          </a:ln>
        </p:spPr>
      </p:sp>
      <p:sp>
        <p:nvSpPr>
          <p:cNvPr id="7" name="Text 4"/>
          <p:cNvSpPr txBox="1"/>
          <p:nvPr/>
        </p:nvSpPr>
        <p:spPr>
          <a:xfrm>
            <a:off x="914400" y="2743200"/>
            <a:ext cx="3429000" cy="777240"/>
          </a:xfrm>
          <a:prstGeom prst="rect">
            <a:avLst/>
          </a:prstGeom>
          <a:noFill/>
          <a:ln/>
        </p:spPr>
        <p:txBody>
          <a:bodyPr wrap="square" lIns="0" tIns="0" rIns="0" bIns="0" rtlCol="0" anchor="ctr"/>
          <a:lstStyle/>
          <a:p>
            <a:pPr algn="l" indent="0" marL="0">
              <a:buNone/>
            </a:pPr>
            <a:r>
              <a:rPr lang="en-US" sz="1500" b="1" dirty="0">
                <a:solidFill>
                  <a:srgbClr val="1B2A4E"/>
                </a:solidFill>
                <a:latin typeface="Calibri" pitchFamily="34" charset="0"/>
                <a:ea typeface="Calibri" pitchFamily="34" charset="-122"/>
                <a:cs typeface="Calibri" pitchFamily="34" charset="-120"/>
              </a:rPr>
              <a:t>Children should mostly develop the 3 prime areas first. These are:</a:t>
            </a:r>
            <a:endParaRPr lang="en-US" sz="1500" dirty="0"/>
          </a:p>
        </p:txBody>
      </p:sp>
      <p:sp>
        <p:nvSpPr>
          <p:cNvPr id="8" name="Shape 5"/>
          <p:cNvSpPr/>
          <p:nvPr/>
        </p:nvSpPr>
        <p:spPr>
          <a:xfrm>
            <a:off x="914400" y="3584448"/>
            <a:ext cx="3429000" cy="402336"/>
          </a:xfrm>
          <a:prstGeom prst="roundRect">
            <a:avLst>
              <a:gd name="adj" fmla="val 45455"/>
            </a:avLst>
          </a:prstGeom>
          <a:solidFill>
            <a:srgbClr val="1B7FC4"/>
          </a:solidFill>
          <a:ln w="6350">
            <a:solidFill>
              <a:srgbClr val="1B7FC4"/>
            </a:solidFill>
            <a:prstDash val="solid"/>
          </a:ln>
        </p:spPr>
      </p:sp>
      <p:sp>
        <p:nvSpPr>
          <p:cNvPr id="9" name="Text 6"/>
          <p:cNvSpPr txBox="1"/>
          <p:nvPr/>
        </p:nvSpPr>
        <p:spPr>
          <a:xfrm>
            <a:off x="1051560" y="3584448"/>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1. Communication and language</a:t>
            </a:r>
            <a:endParaRPr lang="en-US" sz="1400" dirty="0"/>
          </a:p>
        </p:txBody>
      </p:sp>
      <p:sp>
        <p:nvSpPr>
          <p:cNvPr id="10" name="Shape 7"/>
          <p:cNvSpPr/>
          <p:nvPr/>
        </p:nvSpPr>
        <p:spPr>
          <a:xfrm>
            <a:off x="914400" y="4059936"/>
            <a:ext cx="3429000" cy="402336"/>
          </a:xfrm>
          <a:prstGeom prst="roundRect">
            <a:avLst>
              <a:gd name="adj" fmla="val 45455"/>
            </a:avLst>
          </a:prstGeom>
          <a:solidFill>
            <a:srgbClr val="1B7FC4"/>
          </a:solidFill>
          <a:ln w="6350">
            <a:solidFill>
              <a:srgbClr val="1B7FC4"/>
            </a:solidFill>
            <a:prstDash val="solid"/>
          </a:ln>
        </p:spPr>
      </p:sp>
      <p:sp>
        <p:nvSpPr>
          <p:cNvPr id="11" name="Text 8"/>
          <p:cNvSpPr txBox="1"/>
          <p:nvPr/>
        </p:nvSpPr>
        <p:spPr>
          <a:xfrm>
            <a:off x="1051560" y="4059936"/>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2. Physical development</a:t>
            </a:r>
            <a:endParaRPr lang="en-US" sz="1400" dirty="0"/>
          </a:p>
        </p:txBody>
      </p:sp>
      <p:sp>
        <p:nvSpPr>
          <p:cNvPr id="12" name="Shape 9"/>
          <p:cNvSpPr/>
          <p:nvPr/>
        </p:nvSpPr>
        <p:spPr>
          <a:xfrm>
            <a:off x="914400" y="4535424"/>
            <a:ext cx="3429000" cy="566928"/>
          </a:xfrm>
          <a:prstGeom prst="roundRect">
            <a:avLst>
              <a:gd name="adj" fmla="val 32258"/>
            </a:avLst>
          </a:prstGeom>
          <a:solidFill>
            <a:srgbClr val="1B7FC4"/>
          </a:solidFill>
          <a:ln w="6350">
            <a:solidFill>
              <a:srgbClr val="1B7FC4"/>
            </a:solidFill>
            <a:prstDash val="solid"/>
          </a:ln>
        </p:spPr>
      </p:sp>
      <p:sp>
        <p:nvSpPr>
          <p:cNvPr id="13" name="Text 10"/>
          <p:cNvSpPr txBox="1"/>
          <p:nvPr/>
        </p:nvSpPr>
        <p:spPr>
          <a:xfrm>
            <a:off x="1051560" y="4535424"/>
            <a:ext cx="3200400" cy="566928"/>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3. Personal, social and emotional development.</a:t>
            </a:r>
            <a:endParaRPr lang="en-US" sz="1400" dirty="0"/>
          </a:p>
        </p:txBody>
      </p:sp>
      <p:sp>
        <p:nvSpPr>
          <p:cNvPr id="14" name="Shape 11"/>
          <p:cNvSpPr/>
          <p:nvPr/>
        </p:nvSpPr>
        <p:spPr>
          <a:xfrm>
            <a:off x="4617720" y="2679192"/>
            <a:ext cx="3794760" cy="2990088"/>
          </a:xfrm>
          <a:prstGeom prst="roundRect">
            <a:avLst>
              <a:gd name="adj" fmla="val 5505"/>
            </a:avLst>
          </a:prstGeom>
          <a:solidFill>
            <a:srgbClr val="E4F4EC"/>
          </a:solidFill>
          <a:ln w="6350">
            <a:solidFill>
              <a:srgbClr val="E4F4EC"/>
            </a:solidFill>
            <a:prstDash val="solid"/>
          </a:ln>
        </p:spPr>
      </p:sp>
      <p:sp>
        <p:nvSpPr>
          <p:cNvPr id="15" name="Text 12"/>
          <p:cNvSpPr txBox="1"/>
          <p:nvPr/>
        </p:nvSpPr>
        <p:spPr>
          <a:xfrm>
            <a:off x="4800600" y="2743200"/>
            <a:ext cx="3429000" cy="777240"/>
          </a:xfrm>
          <a:prstGeom prst="rect">
            <a:avLst/>
          </a:prstGeom>
          <a:noFill/>
          <a:ln/>
        </p:spPr>
        <p:txBody>
          <a:bodyPr wrap="square" lIns="0" tIns="0" rIns="0" bIns="0" rtlCol="0" anchor="ctr"/>
          <a:lstStyle/>
          <a:p>
            <a:pPr algn="l" indent="0" marL="0">
              <a:buNone/>
            </a:pPr>
            <a:r>
              <a:rPr lang="en-US" sz="1500" b="1" dirty="0">
                <a:solidFill>
                  <a:srgbClr val="1B2A4E"/>
                </a:solidFill>
                <a:latin typeface="Calibri" pitchFamily="34" charset="0"/>
                <a:ea typeface="Calibri" pitchFamily="34" charset="-122"/>
                <a:cs typeface="Calibri" pitchFamily="34" charset="-120"/>
              </a:rPr>
              <a:t>As children grow, the prime areas will help them to develop skills in 4 specific areas. These are:</a:t>
            </a:r>
            <a:endParaRPr lang="en-US" sz="1500" dirty="0"/>
          </a:p>
        </p:txBody>
      </p:sp>
      <p:sp>
        <p:nvSpPr>
          <p:cNvPr id="16" name="Shape 13"/>
          <p:cNvSpPr/>
          <p:nvPr/>
        </p:nvSpPr>
        <p:spPr>
          <a:xfrm>
            <a:off x="4800600" y="3584448"/>
            <a:ext cx="3429000" cy="402336"/>
          </a:xfrm>
          <a:prstGeom prst="roundRect">
            <a:avLst>
              <a:gd name="adj" fmla="val 45455"/>
            </a:avLst>
          </a:prstGeom>
          <a:solidFill>
            <a:srgbClr val="12855C"/>
          </a:solidFill>
          <a:ln w="6350">
            <a:solidFill>
              <a:srgbClr val="12855C"/>
            </a:solidFill>
            <a:prstDash val="solid"/>
          </a:ln>
        </p:spPr>
      </p:sp>
      <p:sp>
        <p:nvSpPr>
          <p:cNvPr id="17" name="Text 14"/>
          <p:cNvSpPr txBox="1"/>
          <p:nvPr/>
        </p:nvSpPr>
        <p:spPr>
          <a:xfrm>
            <a:off x="4937760" y="3584448"/>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1. Literacy</a:t>
            </a:r>
            <a:endParaRPr lang="en-US" sz="1400" dirty="0"/>
          </a:p>
        </p:txBody>
      </p:sp>
      <p:sp>
        <p:nvSpPr>
          <p:cNvPr id="18" name="Shape 15"/>
          <p:cNvSpPr/>
          <p:nvPr/>
        </p:nvSpPr>
        <p:spPr>
          <a:xfrm>
            <a:off x="4800600" y="4059936"/>
            <a:ext cx="3429000" cy="402336"/>
          </a:xfrm>
          <a:prstGeom prst="roundRect">
            <a:avLst>
              <a:gd name="adj" fmla="val 45455"/>
            </a:avLst>
          </a:prstGeom>
          <a:solidFill>
            <a:srgbClr val="12855C"/>
          </a:solidFill>
          <a:ln w="6350">
            <a:solidFill>
              <a:srgbClr val="12855C"/>
            </a:solidFill>
            <a:prstDash val="solid"/>
          </a:ln>
        </p:spPr>
      </p:sp>
      <p:sp>
        <p:nvSpPr>
          <p:cNvPr id="19" name="Text 16"/>
          <p:cNvSpPr txBox="1"/>
          <p:nvPr/>
        </p:nvSpPr>
        <p:spPr>
          <a:xfrm>
            <a:off x="4937760" y="4059936"/>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2. Mathematics</a:t>
            </a:r>
            <a:endParaRPr lang="en-US" sz="1400" dirty="0"/>
          </a:p>
        </p:txBody>
      </p:sp>
      <p:sp>
        <p:nvSpPr>
          <p:cNvPr id="20" name="Shape 17"/>
          <p:cNvSpPr/>
          <p:nvPr/>
        </p:nvSpPr>
        <p:spPr>
          <a:xfrm>
            <a:off x="4800600" y="4535424"/>
            <a:ext cx="3429000" cy="402336"/>
          </a:xfrm>
          <a:prstGeom prst="roundRect">
            <a:avLst>
              <a:gd name="adj" fmla="val 45455"/>
            </a:avLst>
          </a:prstGeom>
          <a:solidFill>
            <a:srgbClr val="12855C"/>
          </a:solidFill>
          <a:ln w="6350">
            <a:solidFill>
              <a:srgbClr val="12855C"/>
            </a:solidFill>
            <a:prstDash val="solid"/>
          </a:ln>
        </p:spPr>
      </p:sp>
      <p:sp>
        <p:nvSpPr>
          <p:cNvPr id="21" name="Text 18"/>
          <p:cNvSpPr txBox="1"/>
          <p:nvPr/>
        </p:nvSpPr>
        <p:spPr>
          <a:xfrm>
            <a:off x="4937760" y="4535424"/>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3. Understanding the world</a:t>
            </a:r>
            <a:endParaRPr lang="en-US" sz="1400" dirty="0"/>
          </a:p>
        </p:txBody>
      </p:sp>
      <p:sp>
        <p:nvSpPr>
          <p:cNvPr id="22" name="Shape 19"/>
          <p:cNvSpPr/>
          <p:nvPr/>
        </p:nvSpPr>
        <p:spPr>
          <a:xfrm>
            <a:off x="4800600" y="5010912"/>
            <a:ext cx="3429000" cy="402336"/>
          </a:xfrm>
          <a:prstGeom prst="roundRect">
            <a:avLst>
              <a:gd name="adj" fmla="val 45455"/>
            </a:avLst>
          </a:prstGeom>
          <a:solidFill>
            <a:srgbClr val="12855C"/>
          </a:solidFill>
          <a:ln w="6350">
            <a:solidFill>
              <a:srgbClr val="12855C"/>
            </a:solidFill>
            <a:prstDash val="solid"/>
          </a:ln>
        </p:spPr>
      </p:sp>
      <p:sp>
        <p:nvSpPr>
          <p:cNvPr id="23" name="Text 20"/>
          <p:cNvSpPr txBox="1"/>
          <p:nvPr/>
        </p:nvSpPr>
        <p:spPr>
          <a:xfrm>
            <a:off x="4937760" y="5010912"/>
            <a:ext cx="3200400" cy="402336"/>
          </a:xfrm>
          <a:prstGeom prst="rect">
            <a:avLst/>
          </a:prstGeom>
          <a:noFill/>
          <a:ln/>
        </p:spPr>
        <p:txBody>
          <a:bodyPr wrap="square" lIns="0" tIns="0" rIns="0" bIns="0" rtlCol="0" anchor="ctr"/>
          <a:lstStyle/>
          <a:p>
            <a:pPr algn="l" indent="0" marL="0">
              <a:buNone/>
            </a:pPr>
            <a:r>
              <a:rPr lang="en-US" sz="1400" b="1" dirty="0">
                <a:solidFill>
                  <a:srgbClr val="FFFFFF"/>
                </a:solidFill>
                <a:latin typeface="Trebuchet MS" pitchFamily="34" charset="0"/>
                <a:ea typeface="Trebuchet MS" pitchFamily="34" charset="-122"/>
                <a:cs typeface="Trebuchet MS" pitchFamily="34" charset="-120"/>
              </a:rPr>
              <a:t>4. Expressive arts and design.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Personal, Social and Emotional Development</a:t>
            </a:r>
            <a:endParaRPr lang="en-US" sz="2200" dirty="0"/>
          </a:p>
        </p:txBody>
      </p:sp>
      <p:sp>
        <p:nvSpPr>
          <p:cNvPr id="3" name="Shape 1"/>
          <p:cNvSpPr/>
          <p:nvPr/>
        </p:nvSpPr>
        <p:spPr>
          <a:xfrm>
            <a:off x="731520" y="1645920"/>
            <a:ext cx="2377440" cy="3931920"/>
          </a:xfrm>
          <a:prstGeom prst="roundRect">
            <a:avLst>
              <a:gd name="adj" fmla="val 6923"/>
            </a:avLst>
          </a:prstGeom>
          <a:solidFill>
            <a:srgbClr val="7B3FBF"/>
          </a:solidFill>
          <a:ln w="6350">
            <a:solidFill>
              <a:srgbClr val="7B3FBF"/>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psed.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be learning to:</a:t>
            </a:r>
            <a:endParaRPr lang="en-US" sz="1900" dirty="0"/>
          </a:p>
        </p:txBody>
      </p:sp>
      <p:sp>
        <p:nvSpPr>
          <p:cNvPr id="7" name="Shape 4"/>
          <p:cNvSpPr/>
          <p:nvPr/>
        </p:nvSpPr>
        <p:spPr>
          <a:xfrm>
            <a:off x="3291840" y="1645920"/>
            <a:ext cx="5120640" cy="713232"/>
          </a:xfrm>
          <a:prstGeom prst="roundRect">
            <a:avLst>
              <a:gd name="adj" fmla="val 23077"/>
            </a:avLst>
          </a:prstGeom>
          <a:solidFill>
            <a:srgbClr val="FBE8EE"/>
          </a:solidFill>
          <a:ln w="6350">
            <a:solidFill>
              <a:srgbClr val="FBE8EE"/>
            </a:solidFill>
            <a:prstDash val="solid"/>
          </a:ln>
        </p:spPr>
      </p:sp>
      <p:pic>
        <p:nvPicPr>
          <p:cNvPr id="8" name="Image 1" descr="/tmp/claude-0/-home-claude/e1dec3d0-ce85-57b6-b250-27a5eab998e4/scratchpad/mtt/b/assets/gem_ruby.png">    </p:cNvPr>
          <p:cNvPicPr>
            <a:picLocks noChangeAspect="1"/>
          </p:cNvPicPr>
          <p:nvPr/>
        </p:nvPicPr>
        <p:blipFill>
          <a:blip r:embed="rId2"/>
          <a:stretch>
            <a:fillRect/>
          </a:stretch>
        </p:blipFill>
        <p:spPr>
          <a:xfrm>
            <a:off x="3429000" y="1792224"/>
            <a:ext cx="438912" cy="416966"/>
          </a:xfrm>
          <a:prstGeom prst="rect">
            <a:avLst/>
          </a:prstGeom>
        </p:spPr>
      </p:pic>
      <p:sp>
        <p:nvSpPr>
          <p:cNvPr id="9" name="Text 5"/>
          <p:cNvSpPr txBox="1"/>
          <p:nvPr/>
        </p:nvSpPr>
        <p:spPr>
          <a:xfrm>
            <a:off x="4023360" y="1645920"/>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become self-confident and independent, and take an interest in new things</a:t>
            </a:r>
            <a:endParaRPr lang="en-US" sz="1700" dirty="0"/>
          </a:p>
        </p:txBody>
      </p:sp>
      <p:sp>
        <p:nvSpPr>
          <p:cNvPr id="10" name="Shape 6"/>
          <p:cNvSpPr/>
          <p:nvPr/>
        </p:nvSpPr>
        <p:spPr>
          <a:xfrm>
            <a:off x="3291840" y="2450592"/>
            <a:ext cx="5120640" cy="713232"/>
          </a:xfrm>
          <a:prstGeom prst="roundRect">
            <a:avLst>
              <a:gd name="adj" fmla="val 23077"/>
            </a:avLst>
          </a:prstGeom>
          <a:solidFill>
            <a:srgbClr val="E4F4EC"/>
          </a:solidFill>
          <a:ln w="6350">
            <a:solidFill>
              <a:srgbClr val="E4F4EC"/>
            </a:solidFill>
            <a:prstDash val="solid"/>
          </a:ln>
        </p:spPr>
      </p:sp>
      <p:pic>
        <p:nvPicPr>
          <p:cNvPr id="11" name="Image 2" descr="/tmp/claude-0/-home-claude/e1dec3d0-ce85-57b6-b250-27a5eab998e4/scratchpad/mtt/b/assets/gem_green.png">    </p:cNvPr>
          <p:cNvPicPr>
            <a:picLocks noChangeAspect="1"/>
          </p:cNvPicPr>
          <p:nvPr/>
        </p:nvPicPr>
        <p:blipFill>
          <a:blip r:embed="rId3"/>
          <a:stretch>
            <a:fillRect/>
          </a:stretch>
        </p:blipFill>
        <p:spPr>
          <a:xfrm>
            <a:off x="3429000" y="2596896"/>
            <a:ext cx="438912" cy="416966"/>
          </a:xfrm>
          <a:prstGeom prst="rect">
            <a:avLst/>
          </a:prstGeom>
        </p:spPr>
      </p:pic>
      <p:sp>
        <p:nvSpPr>
          <p:cNvPr id="12" name="Text 7"/>
          <p:cNvSpPr txBox="1"/>
          <p:nvPr/>
        </p:nvSpPr>
        <p:spPr>
          <a:xfrm>
            <a:off x="4023360" y="2450592"/>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understand and manage their own feelings, and be aware of the feelings of others</a:t>
            </a:r>
            <a:endParaRPr lang="en-US" sz="1700" dirty="0"/>
          </a:p>
        </p:txBody>
      </p:sp>
      <p:sp>
        <p:nvSpPr>
          <p:cNvPr id="13" name="Shape 8"/>
          <p:cNvSpPr/>
          <p:nvPr/>
        </p:nvSpPr>
        <p:spPr>
          <a:xfrm>
            <a:off x="3291840" y="3255264"/>
            <a:ext cx="5120640" cy="713232"/>
          </a:xfrm>
          <a:prstGeom prst="roundRect">
            <a:avLst>
              <a:gd name="adj" fmla="val 23077"/>
            </a:avLst>
          </a:prstGeom>
          <a:solidFill>
            <a:srgbClr val="E6F1FB"/>
          </a:solidFill>
          <a:ln w="6350">
            <a:solidFill>
              <a:srgbClr val="E6F1FB"/>
            </a:solidFill>
            <a:prstDash val="solid"/>
          </a:ln>
        </p:spPr>
      </p:sp>
      <p:pic>
        <p:nvPicPr>
          <p:cNvPr id="14" name="Image 3" descr="/tmp/claude-0/-home-claude/e1dec3d0-ce85-57b6-b250-27a5eab998e4/scratchpad/mtt/b/assets/gem_blue.png">    </p:cNvPr>
          <p:cNvPicPr>
            <a:picLocks noChangeAspect="1"/>
          </p:cNvPicPr>
          <p:nvPr/>
        </p:nvPicPr>
        <p:blipFill>
          <a:blip r:embed="rId4"/>
          <a:stretch>
            <a:fillRect/>
          </a:stretch>
        </p:blipFill>
        <p:spPr>
          <a:xfrm>
            <a:off x="3429000" y="3401568"/>
            <a:ext cx="438912" cy="416966"/>
          </a:xfrm>
          <a:prstGeom prst="rect">
            <a:avLst/>
          </a:prstGeom>
        </p:spPr>
      </p:pic>
      <p:sp>
        <p:nvSpPr>
          <p:cNvPr id="15" name="Text 9"/>
          <p:cNvSpPr txBox="1"/>
          <p:nvPr/>
        </p:nvSpPr>
        <p:spPr>
          <a:xfrm>
            <a:off x="4023360" y="3255264"/>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build positive friendships and play and work together with others</a:t>
            </a:r>
            <a:endParaRPr lang="en-US" sz="1700" dirty="0"/>
          </a:p>
        </p:txBody>
      </p:sp>
      <p:sp>
        <p:nvSpPr>
          <p:cNvPr id="16" name="Shape 10"/>
          <p:cNvSpPr/>
          <p:nvPr/>
        </p:nvSpPr>
        <p:spPr>
          <a:xfrm>
            <a:off x="3291840" y="4059936"/>
            <a:ext cx="5120640" cy="713232"/>
          </a:xfrm>
          <a:prstGeom prst="roundRect">
            <a:avLst>
              <a:gd name="adj" fmla="val 23077"/>
            </a:avLst>
          </a:prstGeom>
          <a:solidFill>
            <a:srgbClr val="F0E9F9"/>
          </a:solidFill>
          <a:ln w="6350">
            <a:solidFill>
              <a:srgbClr val="F0E9F9"/>
            </a:solidFill>
            <a:prstDash val="solid"/>
          </a:ln>
        </p:spPr>
      </p:sp>
      <p:pic>
        <p:nvPicPr>
          <p:cNvPr id="17" name="Image 4" descr="/tmp/claude-0/-home-claude/e1dec3d0-ce85-57b6-b250-27a5eab998e4/scratchpad/mtt/b/assets/gem_purple.png">    </p:cNvPr>
          <p:cNvPicPr>
            <a:picLocks noChangeAspect="1"/>
          </p:cNvPicPr>
          <p:nvPr/>
        </p:nvPicPr>
        <p:blipFill>
          <a:blip r:embed="rId5"/>
          <a:stretch>
            <a:fillRect/>
          </a:stretch>
        </p:blipFill>
        <p:spPr>
          <a:xfrm>
            <a:off x="3429000" y="4206240"/>
            <a:ext cx="438912" cy="416966"/>
          </a:xfrm>
          <a:prstGeom prst="rect">
            <a:avLst/>
          </a:prstGeom>
        </p:spPr>
      </p:pic>
      <p:sp>
        <p:nvSpPr>
          <p:cNvPr id="18" name="Text 11"/>
          <p:cNvSpPr txBox="1"/>
          <p:nvPr/>
        </p:nvSpPr>
        <p:spPr>
          <a:xfrm>
            <a:off x="4023360" y="4059936"/>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manage their own basic hygiene and personal needs, including dressing and undressing independently</a:t>
            </a:r>
            <a:endParaRPr lang="en-US" sz="1700" dirty="0"/>
          </a:p>
        </p:txBody>
      </p:sp>
      <p:sp>
        <p:nvSpPr>
          <p:cNvPr id="19" name="Shape 12"/>
          <p:cNvSpPr/>
          <p:nvPr/>
        </p:nvSpPr>
        <p:spPr>
          <a:xfrm>
            <a:off x="3291840" y="4864608"/>
            <a:ext cx="5120640" cy="713232"/>
          </a:xfrm>
          <a:prstGeom prst="roundRect">
            <a:avLst>
              <a:gd name="adj" fmla="val 23077"/>
            </a:avLst>
          </a:prstGeom>
          <a:solidFill>
            <a:srgbClr val="FBE8EE"/>
          </a:solidFill>
          <a:ln w="6350">
            <a:solidFill>
              <a:srgbClr val="FBE8EE"/>
            </a:solidFill>
            <a:prstDash val="solid"/>
          </a:ln>
        </p:spPr>
      </p:sp>
      <p:pic>
        <p:nvPicPr>
          <p:cNvPr id="20" name="Image 5" descr="/tmp/claude-0/-home-claude/e1dec3d0-ce85-57b6-b250-27a5eab998e4/scratchpad/mtt/b/assets/gem_ruby.png">    </p:cNvPr>
          <p:cNvPicPr>
            <a:picLocks noChangeAspect="1"/>
          </p:cNvPicPr>
          <p:nvPr/>
        </p:nvPicPr>
        <p:blipFill>
          <a:blip r:embed="rId6"/>
          <a:stretch>
            <a:fillRect/>
          </a:stretch>
        </p:blipFill>
        <p:spPr>
          <a:xfrm>
            <a:off x="3429000" y="5010912"/>
            <a:ext cx="438912" cy="416966"/>
          </a:xfrm>
          <a:prstGeom prst="rect">
            <a:avLst/>
          </a:prstGeom>
        </p:spPr>
      </p:pic>
      <p:sp>
        <p:nvSpPr>
          <p:cNvPr id="21" name="Text 13"/>
          <p:cNvSpPr txBox="1"/>
          <p:nvPr/>
        </p:nvSpPr>
        <p:spPr>
          <a:xfrm>
            <a:off x="4023360" y="4864608"/>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tell the difference between right and wrong</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Communication and Language</a:t>
            </a:r>
            <a:endParaRPr lang="en-US" sz="2200" dirty="0"/>
          </a:p>
        </p:txBody>
      </p:sp>
      <p:sp>
        <p:nvSpPr>
          <p:cNvPr id="3" name="Shape 1"/>
          <p:cNvSpPr/>
          <p:nvPr/>
        </p:nvSpPr>
        <p:spPr>
          <a:xfrm>
            <a:off x="731520" y="1645920"/>
            <a:ext cx="2377440" cy="3931920"/>
          </a:xfrm>
          <a:prstGeom prst="roundRect">
            <a:avLst>
              <a:gd name="adj" fmla="val 6923"/>
            </a:avLst>
          </a:prstGeom>
          <a:solidFill>
            <a:srgbClr val="C4194F"/>
          </a:solidFill>
          <a:ln w="6350">
            <a:solidFill>
              <a:srgbClr val="C4194F"/>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chat.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be learning to:</a:t>
            </a:r>
            <a:endParaRPr lang="en-US" sz="1900" dirty="0"/>
          </a:p>
        </p:txBody>
      </p:sp>
      <p:sp>
        <p:nvSpPr>
          <p:cNvPr id="7" name="Shape 4"/>
          <p:cNvSpPr/>
          <p:nvPr/>
        </p:nvSpPr>
        <p:spPr>
          <a:xfrm>
            <a:off x="3291840" y="1645920"/>
            <a:ext cx="5120640" cy="713232"/>
          </a:xfrm>
          <a:prstGeom prst="roundRect">
            <a:avLst>
              <a:gd name="adj" fmla="val 23077"/>
            </a:avLst>
          </a:prstGeom>
          <a:solidFill>
            <a:srgbClr val="E4F4EC"/>
          </a:solidFill>
          <a:ln w="6350">
            <a:solidFill>
              <a:srgbClr val="E4F4EC"/>
            </a:solidFill>
            <a:prstDash val="solid"/>
          </a:ln>
        </p:spPr>
      </p:sp>
      <p:pic>
        <p:nvPicPr>
          <p:cNvPr id="8" name="Image 1" descr="/tmp/claude-0/-home-claude/e1dec3d0-ce85-57b6-b250-27a5eab998e4/scratchpad/mtt/b/assets/gem_green.png">    </p:cNvPr>
          <p:cNvPicPr>
            <a:picLocks noChangeAspect="1"/>
          </p:cNvPicPr>
          <p:nvPr/>
        </p:nvPicPr>
        <p:blipFill>
          <a:blip r:embed="rId2"/>
          <a:stretch>
            <a:fillRect/>
          </a:stretch>
        </p:blipFill>
        <p:spPr>
          <a:xfrm>
            <a:off x="3429000" y="1792224"/>
            <a:ext cx="438912" cy="416966"/>
          </a:xfrm>
          <a:prstGeom prst="rect">
            <a:avLst/>
          </a:prstGeom>
        </p:spPr>
      </p:pic>
      <p:sp>
        <p:nvSpPr>
          <p:cNvPr id="9" name="Text 5"/>
          <p:cNvSpPr txBox="1"/>
          <p:nvPr/>
        </p:nvSpPr>
        <p:spPr>
          <a:xfrm>
            <a:off x="4023360" y="1645920"/>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talk confidently and clearly, and show awareness of their listener</a:t>
            </a:r>
            <a:endParaRPr lang="en-US" sz="1700" dirty="0"/>
          </a:p>
        </p:txBody>
      </p:sp>
      <p:sp>
        <p:nvSpPr>
          <p:cNvPr id="10" name="Shape 6"/>
          <p:cNvSpPr/>
          <p:nvPr/>
        </p:nvSpPr>
        <p:spPr>
          <a:xfrm>
            <a:off x="3291840" y="2450592"/>
            <a:ext cx="5120640" cy="713232"/>
          </a:xfrm>
          <a:prstGeom prst="roundRect">
            <a:avLst>
              <a:gd name="adj" fmla="val 23077"/>
            </a:avLst>
          </a:prstGeom>
          <a:solidFill>
            <a:srgbClr val="E6F1FB"/>
          </a:solidFill>
          <a:ln w="6350">
            <a:solidFill>
              <a:srgbClr val="E6F1FB"/>
            </a:solidFill>
            <a:prstDash val="solid"/>
          </a:ln>
        </p:spPr>
      </p:sp>
      <p:pic>
        <p:nvPicPr>
          <p:cNvPr id="11" name="Image 2" descr="/tmp/claude-0/-home-claude/e1dec3d0-ce85-57b6-b250-27a5eab998e4/scratchpad/mtt/b/assets/gem_blue.png">    </p:cNvPr>
          <p:cNvPicPr>
            <a:picLocks noChangeAspect="1"/>
          </p:cNvPicPr>
          <p:nvPr/>
        </p:nvPicPr>
        <p:blipFill>
          <a:blip r:embed="rId3"/>
          <a:stretch>
            <a:fillRect/>
          </a:stretch>
        </p:blipFill>
        <p:spPr>
          <a:xfrm>
            <a:off x="3429000" y="2596896"/>
            <a:ext cx="438912" cy="416966"/>
          </a:xfrm>
          <a:prstGeom prst="rect">
            <a:avLst/>
          </a:prstGeom>
        </p:spPr>
      </p:pic>
      <p:sp>
        <p:nvSpPr>
          <p:cNvPr id="12" name="Text 7"/>
          <p:cNvSpPr txBox="1"/>
          <p:nvPr/>
        </p:nvSpPr>
        <p:spPr>
          <a:xfrm>
            <a:off x="4023360" y="2450592"/>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enjoy listening to stories, songs and poems, showing good attention</a:t>
            </a:r>
            <a:endParaRPr lang="en-US" sz="1700" dirty="0"/>
          </a:p>
        </p:txBody>
      </p:sp>
      <p:sp>
        <p:nvSpPr>
          <p:cNvPr id="13" name="Shape 8"/>
          <p:cNvSpPr/>
          <p:nvPr/>
        </p:nvSpPr>
        <p:spPr>
          <a:xfrm>
            <a:off x="3291840" y="3255264"/>
            <a:ext cx="5120640" cy="713232"/>
          </a:xfrm>
          <a:prstGeom prst="roundRect">
            <a:avLst>
              <a:gd name="adj" fmla="val 23077"/>
            </a:avLst>
          </a:prstGeom>
          <a:solidFill>
            <a:srgbClr val="F0E9F9"/>
          </a:solidFill>
          <a:ln w="6350">
            <a:solidFill>
              <a:srgbClr val="F0E9F9"/>
            </a:solidFill>
            <a:prstDash val="solid"/>
          </a:ln>
        </p:spPr>
      </p:sp>
      <p:pic>
        <p:nvPicPr>
          <p:cNvPr id="14" name="Image 3" descr="/tmp/claude-0/-home-claude/e1dec3d0-ce85-57b6-b250-27a5eab998e4/scratchpad/mtt/b/assets/gem_purple.png">    </p:cNvPr>
          <p:cNvPicPr>
            <a:picLocks noChangeAspect="1"/>
          </p:cNvPicPr>
          <p:nvPr/>
        </p:nvPicPr>
        <p:blipFill>
          <a:blip r:embed="rId4"/>
          <a:stretch>
            <a:fillRect/>
          </a:stretch>
        </p:blipFill>
        <p:spPr>
          <a:xfrm>
            <a:off x="3429000" y="3401568"/>
            <a:ext cx="438912" cy="416966"/>
          </a:xfrm>
          <a:prstGeom prst="rect">
            <a:avLst/>
          </a:prstGeom>
        </p:spPr>
      </p:pic>
      <p:sp>
        <p:nvSpPr>
          <p:cNvPr id="15" name="Text 9"/>
          <p:cNvSpPr txBox="1"/>
          <p:nvPr/>
        </p:nvSpPr>
        <p:spPr>
          <a:xfrm>
            <a:off x="4023360" y="3255264"/>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listen carefully and follow instructions</a:t>
            </a:r>
            <a:endParaRPr lang="en-US" sz="1700" dirty="0"/>
          </a:p>
        </p:txBody>
      </p:sp>
      <p:sp>
        <p:nvSpPr>
          <p:cNvPr id="16" name="Shape 10"/>
          <p:cNvSpPr/>
          <p:nvPr/>
        </p:nvSpPr>
        <p:spPr>
          <a:xfrm>
            <a:off x="3291840" y="4059936"/>
            <a:ext cx="5120640" cy="713232"/>
          </a:xfrm>
          <a:prstGeom prst="roundRect">
            <a:avLst>
              <a:gd name="adj" fmla="val 23077"/>
            </a:avLst>
          </a:prstGeom>
          <a:solidFill>
            <a:srgbClr val="FBE8EE"/>
          </a:solidFill>
          <a:ln w="6350">
            <a:solidFill>
              <a:srgbClr val="FBE8EE"/>
            </a:solidFill>
            <a:prstDash val="solid"/>
          </a:ln>
        </p:spPr>
      </p:sp>
      <p:pic>
        <p:nvPicPr>
          <p:cNvPr id="17" name="Image 4" descr="/tmp/claude-0/-home-claude/e1dec3d0-ce85-57b6-b250-27a5eab998e4/scratchpad/mtt/b/assets/gem_ruby.png">    </p:cNvPr>
          <p:cNvPicPr>
            <a:picLocks noChangeAspect="1"/>
          </p:cNvPicPr>
          <p:nvPr/>
        </p:nvPicPr>
        <p:blipFill>
          <a:blip r:embed="rId5"/>
          <a:stretch>
            <a:fillRect/>
          </a:stretch>
        </p:blipFill>
        <p:spPr>
          <a:xfrm>
            <a:off x="3429000" y="4206240"/>
            <a:ext cx="438912" cy="416966"/>
          </a:xfrm>
          <a:prstGeom prst="rect">
            <a:avLst/>
          </a:prstGeom>
        </p:spPr>
      </p:pic>
      <p:sp>
        <p:nvSpPr>
          <p:cNvPr id="18" name="Text 11"/>
          <p:cNvSpPr txBox="1"/>
          <p:nvPr/>
        </p:nvSpPr>
        <p:spPr>
          <a:xfrm>
            <a:off x="4023360" y="4059936"/>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answer questions about stories, and ask questions of their own</a:t>
            </a:r>
            <a:endParaRPr lang="en-US" sz="1700" dirty="0"/>
          </a:p>
        </p:txBody>
      </p:sp>
      <p:sp>
        <p:nvSpPr>
          <p:cNvPr id="19" name="Shape 12"/>
          <p:cNvSpPr/>
          <p:nvPr/>
        </p:nvSpPr>
        <p:spPr>
          <a:xfrm>
            <a:off x="3291840" y="4864608"/>
            <a:ext cx="5120640" cy="713232"/>
          </a:xfrm>
          <a:prstGeom prst="roundRect">
            <a:avLst>
              <a:gd name="adj" fmla="val 23077"/>
            </a:avLst>
          </a:prstGeom>
          <a:solidFill>
            <a:srgbClr val="E4F4EC"/>
          </a:solidFill>
          <a:ln w="6350">
            <a:solidFill>
              <a:srgbClr val="E4F4EC"/>
            </a:solidFill>
            <a:prstDash val="solid"/>
          </a:ln>
        </p:spPr>
      </p:sp>
      <p:pic>
        <p:nvPicPr>
          <p:cNvPr id="20" name="Image 5" descr="/tmp/claude-0/-home-claude/e1dec3d0-ce85-57b6-b250-27a5eab998e4/scratchpad/mtt/b/assets/gem_green.png">    </p:cNvPr>
          <p:cNvPicPr>
            <a:picLocks noChangeAspect="1"/>
          </p:cNvPicPr>
          <p:nvPr/>
        </p:nvPicPr>
        <p:blipFill>
          <a:blip r:embed="rId6"/>
          <a:stretch>
            <a:fillRect/>
          </a:stretch>
        </p:blipFill>
        <p:spPr>
          <a:xfrm>
            <a:off x="3429000" y="5010912"/>
            <a:ext cx="438912" cy="416966"/>
          </a:xfrm>
          <a:prstGeom prst="rect">
            <a:avLst/>
          </a:prstGeom>
        </p:spPr>
      </p:pic>
      <p:sp>
        <p:nvSpPr>
          <p:cNvPr id="21" name="Text 13"/>
          <p:cNvSpPr txBox="1"/>
          <p:nvPr/>
        </p:nvSpPr>
        <p:spPr>
          <a:xfrm>
            <a:off x="4023360" y="4864608"/>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build their vocabulary and express their ideas in full sentences</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Physical Development</a:t>
            </a:r>
            <a:endParaRPr lang="en-US" sz="2200" dirty="0"/>
          </a:p>
        </p:txBody>
      </p:sp>
      <p:sp>
        <p:nvSpPr>
          <p:cNvPr id="3" name="Shape 1"/>
          <p:cNvSpPr/>
          <p:nvPr/>
        </p:nvSpPr>
        <p:spPr>
          <a:xfrm>
            <a:off x="731520" y="1645920"/>
            <a:ext cx="2377440" cy="3931920"/>
          </a:xfrm>
          <a:prstGeom prst="roundRect">
            <a:avLst>
              <a:gd name="adj" fmla="val 6923"/>
            </a:avLst>
          </a:prstGeom>
          <a:solidFill>
            <a:srgbClr val="12855C"/>
          </a:solidFill>
          <a:ln w="6350">
            <a:solidFill>
              <a:srgbClr val="12855C"/>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run.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be learning to:</a:t>
            </a:r>
            <a:endParaRPr lang="en-US" sz="1900" dirty="0"/>
          </a:p>
        </p:txBody>
      </p:sp>
      <p:sp>
        <p:nvSpPr>
          <p:cNvPr id="7" name="Shape 4"/>
          <p:cNvSpPr/>
          <p:nvPr/>
        </p:nvSpPr>
        <p:spPr>
          <a:xfrm>
            <a:off x="3291840" y="1828800"/>
            <a:ext cx="5120640" cy="822960"/>
          </a:xfrm>
          <a:prstGeom prst="roundRect">
            <a:avLst>
              <a:gd name="adj" fmla="val 20000"/>
            </a:avLst>
          </a:prstGeom>
          <a:solidFill>
            <a:srgbClr val="E6F1FB"/>
          </a:solidFill>
          <a:ln w="6350">
            <a:solidFill>
              <a:srgbClr val="E6F1FB"/>
            </a:solidFill>
            <a:prstDash val="solid"/>
          </a:ln>
        </p:spPr>
      </p:sp>
      <p:pic>
        <p:nvPicPr>
          <p:cNvPr id="8" name="Image 1" descr="/tmp/claude-0/-home-claude/e1dec3d0-ce85-57b6-b250-27a5eab998e4/scratchpad/mtt/b/assets/gem_blue.png">    </p:cNvPr>
          <p:cNvPicPr>
            <a:picLocks noChangeAspect="1"/>
          </p:cNvPicPr>
          <p:nvPr/>
        </p:nvPicPr>
        <p:blipFill>
          <a:blip r:embed="rId2"/>
          <a:stretch>
            <a:fillRect/>
          </a:stretch>
        </p:blipFill>
        <p:spPr>
          <a:xfrm>
            <a:off x="3429000" y="2029968"/>
            <a:ext cx="438912" cy="416966"/>
          </a:xfrm>
          <a:prstGeom prst="rect">
            <a:avLst/>
          </a:prstGeom>
        </p:spPr>
      </p:pic>
      <p:sp>
        <p:nvSpPr>
          <p:cNvPr id="9" name="Text 5"/>
          <p:cNvSpPr txBox="1"/>
          <p:nvPr/>
        </p:nvSpPr>
        <p:spPr>
          <a:xfrm>
            <a:off x="4023360" y="18288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move confidently and safely</a:t>
            </a:r>
            <a:endParaRPr lang="en-US" sz="1800" dirty="0"/>
          </a:p>
        </p:txBody>
      </p:sp>
      <p:sp>
        <p:nvSpPr>
          <p:cNvPr id="10" name="Shape 6"/>
          <p:cNvSpPr/>
          <p:nvPr/>
        </p:nvSpPr>
        <p:spPr>
          <a:xfrm>
            <a:off x="3291840" y="2743200"/>
            <a:ext cx="5120640" cy="822960"/>
          </a:xfrm>
          <a:prstGeom prst="roundRect">
            <a:avLst>
              <a:gd name="adj" fmla="val 20000"/>
            </a:avLst>
          </a:prstGeom>
          <a:solidFill>
            <a:srgbClr val="F0E9F9"/>
          </a:solidFill>
          <a:ln w="6350">
            <a:solidFill>
              <a:srgbClr val="F0E9F9"/>
            </a:solidFill>
            <a:prstDash val="solid"/>
          </a:ln>
        </p:spPr>
      </p:sp>
      <p:pic>
        <p:nvPicPr>
          <p:cNvPr id="11" name="Image 2" descr="/tmp/claude-0/-home-claude/e1dec3d0-ce85-57b6-b250-27a5eab998e4/scratchpad/mtt/b/assets/gem_purple.png">    </p:cNvPr>
          <p:cNvPicPr>
            <a:picLocks noChangeAspect="1"/>
          </p:cNvPicPr>
          <p:nvPr/>
        </p:nvPicPr>
        <p:blipFill>
          <a:blip r:embed="rId3"/>
          <a:stretch>
            <a:fillRect/>
          </a:stretch>
        </p:blipFill>
        <p:spPr>
          <a:xfrm>
            <a:off x="3429000" y="2944368"/>
            <a:ext cx="438912" cy="416966"/>
          </a:xfrm>
          <a:prstGeom prst="rect">
            <a:avLst/>
          </a:prstGeom>
        </p:spPr>
      </p:pic>
      <p:sp>
        <p:nvSpPr>
          <p:cNvPr id="12" name="Text 7"/>
          <p:cNvSpPr txBox="1"/>
          <p:nvPr/>
        </p:nvSpPr>
        <p:spPr>
          <a:xfrm>
            <a:off x="4023360" y="27432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control their body, developing balance, strength and coordination</a:t>
            </a:r>
            <a:endParaRPr lang="en-US" sz="1800" dirty="0"/>
          </a:p>
        </p:txBody>
      </p:sp>
      <p:sp>
        <p:nvSpPr>
          <p:cNvPr id="13" name="Shape 8"/>
          <p:cNvSpPr/>
          <p:nvPr/>
        </p:nvSpPr>
        <p:spPr>
          <a:xfrm>
            <a:off x="3291840" y="3657600"/>
            <a:ext cx="5120640" cy="822960"/>
          </a:xfrm>
          <a:prstGeom prst="roundRect">
            <a:avLst>
              <a:gd name="adj" fmla="val 20000"/>
            </a:avLst>
          </a:prstGeom>
          <a:solidFill>
            <a:srgbClr val="FBE8EE"/>
          </a:solidFill>
          <a:ln w="6350">
            <a:solidFill>
              <a:srgbClr val="FBE8EE"/>
            </a:solidFill>
            <a:prstDash val="solid"/>
          </a:ln>
        </p:spPr>
      </p:sp>
      <p:pic>
        <p:nvPicPr>
          <p:cNvPr id="14" name="Image 3" descr="/tmp/claude-0/-home-claude/e1dec3d0-ce85-57b6-b250-27a5eab998e4/scratchpad/mtt/b/assets/gem_ruby.png">    </p:cNvPr>
          <p:cNvPicPr>
            <a:picLocks noChangeAspect="1"/>
          </p:cNvPicPr>
          <p:nvPr/>
        </p:nvPicPr>
        <p:blipFill>
          <a:blip r:embed="rId4"/>
          <a:stretch>
            <a:fillRect/>
          </a:stretch>
        </p:blipFill>
        <p:spPr>
          <a:xfrm>
            <a:off x="3429000" y="3858768"/>
            <a:ext cx="438912" cy="416966"/>
          </a:xfrm>
          <a:prstGeom prst="rect">
            <a:avLst/>
          </a:prstGeom>
        </p:spPr>
      </p:pic>
      <p:sp>
        <p:nvSpPr>
          <p:cNvPr id="15" name="Text 9"/>
          <p:cNvSpPr txBox="1"/>
          <p:nvPr/>
        </p:nvSpPr>
        <p:spPr>
          <a:xfrm>
            <a:off x="4023360" y="36576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handle equipment and small tools, such as scissors, paintbrushes and cutlery</a:t>
            </a:r>
            <a:endParaRPr lang="en-US" sz="1800" dirty="0"/>
          </a:p>
        </p:txBody>
      </p:sp>
      <p:sp>
        <p:nvSpPr>
          <p:cNvPr id="16" name="Shape 10"/>
          <p:cNvSpPr/>
          <p:nvPr/>
        </p:nvSpPr>
        <p:spPr>
          <a:xfrm>
            <a:off x="3291840" y="4572000"/>
            <a:ext cx="5120640" cy="822960"/>
          </a:xfrm>
          <a:prstGeom prst="roundRect">
            <a:avLst>
              <a:gd name="adj" fmla="val 20000"/>
            </a:avLst>
          </a:prstGeom>
          <a:solidFill>
            <a:srgbClr val="E4F4EC"/>
          </a:solidFill>
          <a:ln w="6350">
            <a:solidFill>
              <a:srgbClr val="E4F4EC"/>
            </a:solidFill>
            <a:prstDash val="solid"/>
          </a:ln>
        </p:spPr>
      </p:sp>
      <p:pic>
        <p:nvPicPr>
          <p:cNvPr id="17" name="Image 4" descr="/tmp/claude-0/-home-claude/e1dec3d0-ce85-57b6-b250-27a5eab998e4/scratchpad/mtt/b/assets/gem_green.png">    </p:cNvPr>
          <p:cNvPicPr>
            <a:picLocks noChangeAspect="1"/>
          </p:cNvPicPr>
          <p:nvPr/>
        </p:nvPicPr>
        <p:blipFill>
          <a:blip r:embed="rId5"/>
          <a:stretch>
            <a:fillRect/>
          </a:stretch>
        </p:blipFill>
        <p:spPr>
          <a:xfrm>
            <a:off x="3429000" y="4773168"/>
            <a:ext cx="438912" cy="416966"/>
          </a:xfrm>
          <a:prstGeom prst="rect">
            <a:avLst/>
          </a:prstGeom>
        </p:spPr>
      </p:pic>
      <p:sp>
        <p:nvSpPr>
          <p:cNvPr id="18" name="Text 11"/>
          <p:cNvSpPr txBox="1"/>
          <p:nvPr/>
        </p:nvSpPr>
        <p:spPr>
          <a:xfrm>
            <a:off x="4023360" y="45720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strengthen their hands and fingers ready for writing</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Literacy</a:t>
            </a:r>
            <a:endParaRPr lang="en-US" sz="2200" dirty="0"/>
          </a:p>
        </p:txBody>
      </p:sp>
      <p:sp>
        <p:nvSpPr>
          <p:cNvPr id="3" name="Shape 1"/>
          <p:cNvSpPr/>
          <p:nvPr/>
        </p:nvSpPr>
        <p:spPr>
          <a:xfrm>
            <a:off x="731520" y="1645920"/>
            <a:ext cx="2377440" cy="3931920"/>
          </a:xfrm>
          <a:prstGeom prst="roundRect">
            <a:avLst>
              <a:gd name="adj" fmla="val 6923"/>
            </a:avLst>
          </a:prstGeom>
          <a:solidFill>
            <a:srgbClr val="1B7FC4"/>
          </a:solidFill>
          <a:ln w="6350">
            <a:solidFill>
              <a:srgbClr val="1B7FC4"/>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book.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be learning to:</a:t>
            </a:r>
            <a:endParaRPr lang="en-US" sz="1900" dirty="0"/>
          </a:p>
        </p:txBody>
      </p:sp>
      <p:sp>
        <p:nvSpPr>
          <p:cNvPr id="7" name="Shape 4"/>
          <p:cNvSpPr/>
          <p:nvPr/>
        </p:nvSpPr>
        <p:spPr>
          <a:xfrm>
            <a:off x="3291840" y="1828800"/>
            <a:ext cx="5120640" cy="822960"/>
          </a:xfrm>
          <a:prstGeom prst="roundRect">
            <a:avLst>
              <a:gd name="adj" fmla="val 20000"/>
            </a:avLst>
          </a:prstGeom>
          <a:solidFill>
            <a:srgbClr val="F0E9F9"/>
          </a:solidFill>
          <a:ln w="6350">
            <a:solidFill>
              <a:srgbClr val="F0E9F9"/>
            </a:solidFill>
            <a:prstDash val="solid"/>
          </a:ln>
        </p:spPr>
      </p:sp>
      <p:pic>
        <p:nvPicPr>
          <p:cNvPr id="8" name="Image 1" descr="/tmp/claude-0/-home-claude/e1dec3d0-ce85-57b6-b250-27a5eab998e4/scratchpad/mtt/b/assets/gem_purple.png">    </p:cNvPr>
          <p:cNvPicPr>
            <a:picLocks noChangeAspect="1"/>
          </p:cNvPicPr>
          <p:nvPr/>
        </p:nvPicPr>
        <p:blipFill>
          <a:blip r:embed="rId2"/>
          <a:stretch>
            <a:fillRect/>
          </a:stretch>
        </p:blipFill>
        <p:spPr>
          <a:xfrm>
            <a:off x="3429000" y="2029968"/>
            <a:ext cx="438912" cy="416966"/>
          </a:xfrm>
          <a:prstGeom prst="rect">
            <a:avLst/>
          </a:prstGeom>
        </p:spPr>
      </p:pic>
      <p:sp>
        <p:nvSpPr>
          <p:cNvPr id="9" name="Text 5"/>
          <p:cNvSpPr txBox="1"/>
          <p:nvPr/>
        </p:nvSpPr>
        <p:spPr>
          <a:xfrm>
            <a:off x="4023360" y="18288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hear and say sounds, and link them to the alphabet</a:t>
            </a:r>
            <a:endParaRPr lang="en-US" sz="1800" dirty="0"/>
          </a:p>
        </p:txBody>
      </p:sp>
      <p:sp>
        <p:nvSpPr>
          <p:cNvPr id="10" name="Shape 6"/>
          <p:cNvSpPr/>
          <p:nvPr/>
        </p:nvSpPr>
        <p:spPr>
          <a:xfrm>
            <a:off x="3291840" y="2743200"/>
            <a:ext cx="5120640" cy="822960"/>
          </a:xfrm>
          <a:prstGeom prst="roundRect">
            <a:avLst>
              <a:gd name="adj" fmla="val 20000"/>
            </a:avLst>
          </a:prstGeom>
          <a:solidFill>
            <a:srgbClr val="FBE8EE"/>
          </a:solidFill>
          <a:ln w="6350">
            <a:solidFill>
              <a:srgbClr val="FBE8EE"/>
            </a:solidFill>
            <a:prstDash val="solid"/>
          </a:ln>
        </p:spPr>
      </p:sp>
      <p:pic>
        <p:nvPicPr>
          <p:cNvPr id="11" name="Image 2" descr="/tmp/claude-0/-home-claude/e1dec3d0-ce85-57b6-b250-27a5eab998e4/scratchpad/mtt/b/assets/gem_ruby.png">    </p:cNvPr>
          <p:cNvPicPr>
            <a:picLocks noChangeAspect="1"/>
          </p:cNvPicPr>
          <p:nvPr/>
        </p:nvPicPr>
        <p:blipFill>
          <a:blip r:embed="rId3"/>
          <a:stretch>
            <a:fillRect/>
          </a:stretch>
        </p:blipFill>
        <p:spPr>
          <a:xfrm>
            <a:off x="3429000" y="2944368"/>
            <a:ext cx="438912" cy="416966"/>
          </a:xfrm>
          <a:prstGeom prst="rect">
            <a:avLst/>
          </a:prstGeom>
        </p:spPr>
      </p:pic>
      <p:sp>
        <p:nvSpPr>
          <p:cNvPr id="12" name="Text 7"/>
          <p:cNvSpPr txBox="1"/>
          <p:nvPr/>
        </p:nvSpPr>
        <p:spPr>
          <a:xfrm>
            <a:off x="4023360" y="27432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read and write familiar words and sentences</a:t>
            </a:r>
            <a:endParaRPr lang="en-US" sz="1800" dirty="0"/>
          </a:p>
        </p:txBody>
      </p:sp>
      <p:sp>
        <p:nvSpPr>
          <p:cNvPr id="13" name="Shape 8"/>
          <p:cNvSpPr/>
          <p:nvPr/>
        </p:nvSpPr>
        <p:spPr>
          <a:xfrm>
            <a:off x="3291840" y="3657600"/>
            <a:ext cx="5120640" cy="822960"/>
          </a:xfrm>
          <a:prstGeom prst="roundRect">
            <a:avLst>
              <a:gd name="adj" fmla="val 20000"/>
            </a:avLst>
          </a:prstGeom>
          <a:solidFill>
            <a:srgbClr val="E4F4EC"/>
          </a:solidFill>
          <a:ln w="6350">
            <a:solidFill>
              <a:srgbClr val="E4F4EC"/>
            </a:solidFill>
            <a:prstDash val="solid"/>
          </a:ln>
        </p:spPr>
      </p:sp>
      <p:pic>
        <p:nvPicPr>
          <p:cNvPr id="14" name="Image 3" descr="/tmp/claude-0/-home-claude/e1dec3d0-ce85-57b6-b250-27a5eab998e4/scratchpad/mtt/b/assets/gem_green.png">    </p:cNvPr>
          <p:cNvPicPr>
            <a:picLocks noChangeAspect="1"/>
          </p:cNvPicPr>
          <p:nvPr/>
        </p:nvPicPr>
        <p:blipFill>
          <a:blip r:embed="rId4"/>
          <a:stretch>
            <a:fillRect/>
          </a:stretch>
        </p:blipFill>
        <p:spPr>
          <a:xfrm>
            <a:off x="3429000" y="3858768"/>
            <a:ext cx="438912" cy="416966"/>
          </a:xfrm>
          <a:prstGeom prst="rect">
            <a:avLst/>
          </a:prstGeom>
        </p:spPr>
      </p:pic>
      <p:sp>
        <p:nvSpPr>
          <p:cNvPr id="15" name="Text 9"/>
          <p:cNvSpPr txBox="1"/>
          <p:nvPr/>
        </p:nvSpPr>
        <p:spPr>
          <a:xfrm>
            <a:off x="4023360" y="36576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learn to use a pencil effectively</a:t>
            </a:r>
            <a:endParaRPr lang="en-US" sz="1800" dirty="0"/>
          </a:p>
        </p:txBody>
      </p:sp>
      <p:sp>
        <p:nvSpPr>
          <p:cNvPr id="16" name="Shape 10"/>
          <p:cNvSpPr/>
          <p:nvPr/>
        </p:nvSpPr>
        <p:spPr>
          <a:xfrm>
            <a:off x="3291840" y="4572000"/>
            <a:ext cx="5120640" cy="822960"/>
          </a:xfrm>
          <a:prstGeom prst="roundRect">
            <a:avLst>
              <a:gd name="adj" fmla="val 20000"/>
            </a:avLst>
          </a:prstGeom>
          <a:solidFill>
            <a:srgbClr val="E6F1FB"/>
          </a:solidFill>
          <a:ln w="6350">
            <a:solidFill>
              <a:srgbClr val="E6F1FB"/>
            </a:solidFill>
            <a:prstDash val="solid"/>
          </a:ln>
        </p:spPr>
      </p:sp>
      <p:pic>
        <p:nvPicPr>
          <p:cNvPr id="17" name="Image 4" descr="/tmp/claude-0/-home-claude/e1dec3d0-ce85-57b6-b250-27a5eab998e4/scratchpad/mtt/b/assets/gem_blue.png">    </p:cNvPr>
          <p:cNvPicPr>
            <a:picLocks noChangeAspect="1"/>
          </p:cNvPicPr>
          <p:nvPr/>
        </p:nvPicPr>
        <p:blipFill>
          <a:blip r:embed="rId5"/>
          <a:stretch>
            <a:fillRect/>
          </a:stretch>
        </p:blipFill>
        <p:spPr>
          <a:xfrm>
            <a:off x="3429000" y="4773168"/>
            <a:ext cx="438912" cy="416966"/>
          </a:xfrm>
          <a:prstGeom prst="rect">
            <a:avLst/>
          </a:prstGeom>
        </p:spPr>
      </p:pic>
      <p:sp>
        <p:nvSpPr>
          <p:cNvPr id="18" name="Text 11"/>
          <p:cNvSpPr txBox="1"/>
          <p:nvPr/>
        </p:nvSpPr>
        <p:spPr>
          <a:xfrm>
            <a:off x="4023360" y="4572000"/>
            <a:ext cx="425196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enjoy and talk about a wide range of stories, poems and rhymes, and understand what they have read</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Mathematics</a:t>
            </a:r>
            <a:endParaRPr lang="en-US" sz="2200" dirty="0"/>
          </a:p>
        </p:txBody>
      </p:sp>
      <p:sp>
        <p:nvSpPr>
          <p:cNvPr id="3" name="Shape 1"/>
          <p:cNvSpPr/>
          <p:nvPr/>
        </p:nvSpPr>
        <p:spPr>
          <a:xfrm>
            <a:off x="731520" y="1645920"/>
            <a:ext cx="2377440" cy="3931920"/>
          </a:xfrm>
          <a:prstGeom prst="roundRect">
            <a:avLst>
              <a:gd name="adj" fmla="val 6923"/>
            </a:avLst>
          </a:prstGeom>
          <a:solidFill>
            <a:srgbClr val="7B3FBF"/>
          </a:solidFill>
          <a:ln w="6350">
            <a:solidFill>
              <a:srgbClr val="7B3FBF"/>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shapes.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be learning to:</a:t>
            </a:r>
            <a:endParaRPr lang="en-US" sz="1900" dirty="0"/>
          </a:p>
        </p:txBody>
      </p:sp>
      <p:sp>
        <p:nvSpPr>
          <p:cNvPr id="7" name="Shape 4"/>
          <p:cNvSpPr/>
          <p:nvPr/>
        </p:nvSpPr>
        <p:spPr>
          <a:xfrm>
            <a:off x="3291840" y="1645920"/>
            <a:ext cx="5120640" cy="713232"/>
          </a:xfrm>
          <a:prstGeom prst="roundRect">
            <a:avLst>
              <a:gd name="adj" fmla="val 23077"/>
            </a:avLst>
          </a:prstGeom>
          <a:solidFill>
            <a:srgbClr val="FBE8EE"/>
          </a:solidFill>
          <a:ln w="6350">
            <a:solidFill>
              <a:srgbClr val="FBE8EE"/>
            </a:solidFill>
            <a:prstDash val="solid"/>
          </a:ln>
        </p:spPr>
      </p:sp>
      <p:pic>
        <p:nvPicPr>
          <p:cNvPr id="8" name="Image 1" descr="/tmp/claude-0/-home-claude/e1dec3d0-ce85-57b6-b250-27a5eab998e4/scratchpad/mtt/b/assets/gem_ruby.png">    </p:cNvPr>
          <p:cNvPicPr>
            <a:picLocks noChangeAspect="1"/>
          </p:cNvPicPr>
          <p:nvPr/>
        </p:nvPicPr>
        <p:blipFill>
          <a:blip r:embed="rId2"/>
          <a:stretch>
            <a:fillRect/>
          </a:stretch>
        </p:blipFill>
        <p:spPr>
          <a:xfrm>
            <a:off x="3429000" y="1792224"/>
            <a:ext cx="438912" cy="416966"/>
          </a:xfrm>
          <a:prstGeom prst="rect">
            <a:avLst/>
          </a:prstGeom>
        </p:spPr>
      </p:pic>
      <p:sp>
        <p:nvSpPr>
          <p:cNvPr id="9" name="Text 5"/>
          <p:cNvSpPr txBox="1"/>
          <p:nvPr/>
        </p:nvSpPr>
        <p:spPr>
          <a:xfrm>
            <a:off x="4023360" y="1645920"/>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develop an understanding of maths through stories, songs, games and imaginative play</a:t>
            </a:r>
            <a:endParaRPr lang="en-US" sz="1700" dirty="0"/>
          </a:p>
        </p:txBody>
      </p:sp>
      <p:sp>
        <p:nvSpPr>
          <p:cNvPr id="10" name="Shape 6"/>
          <p:cNvSpPr/>
          <p:nvPr/>
        </p:nvSpPr>
        <p:spPr>
          <a:xfrm>
            <a:off x="3291840" y="2450592"/>
            <a:ext cx="5120640" cy="713232"/>
          </a:xfrm>
          <a:prstGeom prst="roundRect">
            <a:avLst>
              <a:gd name="adj" fmla="val 23077"/>
            </a:avLst>
          </a:prstGeom>
          <a:solidFill>
            <a:srgbClr val="E4F4EC"/>
          </a:solidFill>
          <a:ln w="6350">
            <a:solidFill>
              <a:srgbClr val="E4F4EC"/>
            </a:solidFill>
            <a:prstDash val="solid"/>
          </a:ln>
        </p:spPr>
      </p:sp>
      <p:pic>
        <p:nvPicPr>
          <p:cNvPr id="11" name="Image 2" descr="/tmp/claude-0/-home-claude/e1dec3d0-ce85-57b6-b250-27a5eab998e4/scratchpad/mtt/b/assets/gem_green.png">    </p:cNvPr>
          <p:cNvPicPr>
            <a:picLocks noChangeAspect="1"/>
          </p:cNvPicPr>
          <p:nvPr/>
        </p:nvPicPr>
        <p:blipFill>
          <a:blip r:embed="rId3"/>
          <a:stretch>
            <a:fillRect/>
          </a:stretch>
        </p:blipFill>
        <p:spPr>
          <a:xfrm>
            <a:off x="3429000" y="2596896"/>
            <a:ext cx="438912" cy="416966"/>
          </a:xfrm>
          <a:prstGeom prst="rect">
            <a:avLst/>
          </a:prstGeom>
        </p:spPr>
      </p:pic>
      <p:sp>
        <p:nvSpPr>
          <p:cNvPr id="12" name="Text 7"/>
          <p:cNvSpPr txBox="1"/>
          <p:nvPr/>
        </p:nvSpPr>
        <p:spPr>
          <a:xfrm>
            <a:off x="4023360" y="2450592"/>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become comfortable with numbers and with ideas such as ‘heavier than’ or ‘bigger’</a:t>
            </a:r>
            <a:endParaRPr lang="en-US" sz="1700" dirty="0"/>
          </a:p>
        </p:txBody>
      </p:sp>
      <p:sp>
        <p:nvSpPr>
          <p:cNvPr id="13" name="Shape 8"/>
          <p:cNvSpPr/>
          <p:nvPr/>
        </p:nvSpPr>
        <p:spPr>
          <a:xfrm>
            <a:off x="3291840" y="3255264"/>
            <a:ext cx="5120640" cy="713232"/>
          </a:xfrm>
          <a:prstGeom prst="roundRect">
            <a:avLst>
              <a:gd name="adj" fmla="val 23077"/>
            </a:avLst>
          </a:prstGeom>
          <a:solidFill>
            <a:srgbClr val="E6F1FB"/>
          </a:solidFill>
          <a:ln w="6350">
            <a:solidFill>
              <a:srgbClr val="E6F1FB"/>
            </a:solidFill>
            <a:prstDash val="solid"/>
          </a:ln>
        </p:spPr>
      </p:sp>
      <p:pic>
        <p:nvPicPr>
          <p:cNvPr id="14" name="Image 3" descr="/tmp/claude-0/-home-claude/e1dec3d0-ce85-57b6-b250-27a5eab998e4/scratchpad/mtt/b/assets/gem_blue.png">    </p:cNvPr>
          <p:cNvPicPr>
            <a:picLocks noChangeAspect="1"/>
          </p:cNvPicPr>
          <p:nvPr/>
        </p:nvPicPr>
        <p:blipFill>
          <a:blip r:embed="rId4"/>
          <a:stretch>
            <a:fillRect/>
          </a:stretch>
        </p:blipFill>
        <p:spPr>
          <a:xfrm>
            <a:off x="3429000" y="3401568"/>
            <a:ext cx="438912" cy="416966"/>
          </a:xfrm>
          <a:prstGeom prst="rect">
            <a:avLst/>
          </a:prstGeom>
        </p:spPr>
      </p:pic>
      <p:sp>
        <p:nvSpPr>
          <p:cNvPr id="15" name="Text 9"/>
          <p:cNvSpPr txBox="1"/>
          <p:nvPr/>
        </p:nvSpPr>
        <p:spPr>
          <a:xfrm>
            <a:off x="4023360" y="3255264"/>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have a deep understanding of numbers to 10, and count beyond 20</a:t>
            </a:r>
            <a:endParaRPr lang="en-US" sz="1700" dirty="0"/>
          </a:p>
        </p:txBody>
      </p:sp>
      <p:sp>
        <p:nvSpPr>
          <p:cNvPr id="16" name="Shape 10"/>
          <p:cNvSpPr/>
          <p:nvPr/>
        </p:nvSpPr>
        <p:spPr>
          <a:xfrm>
            <a:off x="3291840" y="4059936"/>
            <a:ext cx="5120640" cy="713232"/>
          </a:xfrm>
          <a:prstGeom prst="roundRect">
            <a:avLst>
              <a:gd name="adj" fmla="val 23077"/>
            </a:avLst>
          </a:prstGeom>
          <a:solidFill>
            <a:srgbClr val="F0E9F9"/>
          </a:solidFill>
          <a:ln w="6350">
            <a:solidFill>
              <a:srgbClr val="F0E9F9"/>
            </a:solidFill>
            <a:prstDash val="solid"/>
          </a:ln>
        </p:spPr>
      </p:sp>
      <p:pic>
        <p:nvPicPr>
          <p:cNvPr id="17" name="Image 4" descr="/tmp/claude-0/-home-claude/e1dec3d0-ce85-57b6-b250-27a5eab998e4/scratchpad/mtt/b/assets/gem_purple.png">    </p:cNvPr>
          <p:cNvPicPr>
            <a:picLocks noChangeAspect="1"/>
          </p:cNvPicPr>
          <p:nvPr/>
        </p:nvPicPr>
        <p:blipFill>
          <a:blip r:embed="rId5"/>
          <a:stretch>
            <a:fillRect/>
          </a:stretch>
        </p:blipFill>
        <p:spPr>
          <a:xfrm>
            <a:off x="3429000" y="4206240"/>
            <a:ext cx="438912" cy="416966"/>
          </a:xfrm>
          <a:prstGeom prst="rect">
            <a:avLst/>
          </a:prstGeom>
        </p:spPr>
      </p:pic>
      <p:sp>
        <p:nvSpPr>
          <p:cNvPr id="18" name="Text 11"/>
          <p:cNvSpPr txBox="1"/>
          <p:nvPr/>
        </p:nvSpPr>
        <p:spPr>
          <a:xfrm>
            <a:off x="4023360" y="4059936"/>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explore number patterns, such as doubles, odds and evens</a:t>
            </a:r>
            <a:endParaRPr lang="en-US" sz="1700" dirty="0"/>
          </a:p>
        </p:txBody>
      </p:sp>
      <p:sp>
        <p:nvSpPr>
          <p:cNvPr id="19" name="Shape 12"/>
          <p:cNvSpPr/>
          <p:nvPr/>
        </p:nvSpPr>
        <p:spPr>
          <a:xfrm>
            <a:off x="3291840" y="4864608"/>
            <a:ext cx="5120640" cy="713232"/>
          </a:xfrm>
          <a:prstGeom prst="roundRect">
            <a:avLst>
              <a:gd name="adj" fmla="val 23077"/>
            </a:avLst>
          </a:prstGeom>
          <a:solidFill>
            <a:srgbClr val="FBE8EE"/>
          </a:solidFill>
          <a:ln w="6350">
            <a:solidFill>
              <a:srgbClr val="FBE8EE"/>
            </a:solidFill>
            <a:prstDash val="solid"/>
          </a:ln>
        </p:spPr>
      </p:sp>
      <p:pic>
        <p:nvPicPr>
          <p:cNvPr id="20" name="Image 5" descr="/tmp/claude-0/-home-claude/e1dec3d0-ce85-57b6-b250-27a5eab998e4/scratchpad/mtt/b/assets/gem_ruby.png">    </p:cNvPr>
          <p:cNvPicPr>
            <a:picLocks noChangeAspect="1"/>
          </p:cNvPicPr>
          <p:nvPr/>
        </p:nvPicPr>
        <p:blipFill>
          <a:blip r:embed="rId6"/>
          <a:stretch>
            <a:fillRect/>
          </a:stretch>
        </p:blipFill>
        <p:spPr>
          <a:xfrm>
            <a:off x="3429000" y="5010912"/>
            <a:ext cx="438912" cy="416966"/>
          </a:xfrm>
          <a:prstGeom prst="rect">
            <a:avLst/>
          </a:prstGeom>
        </p:spPr>
      </p:pic>
      <p:sp>
        <p:nvSpPr>
          <p:cNvPr id="21" name="Text 13"/>
          <p:cNvSpPr txBox="1"/>
          <p:nvPr/>
        </p:nvSpPr>
        <p:spPr>
          <a:xfrm>
            <a:off x="4023360" y="4864608"/>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be aware of shapes and space</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Understanding the World</a:t>
            </a:r>
            <a:endParaRPr lang="en-US" sz="2200" dirty="0"/>
          </a:p>
        </p:txBody>
      </p:sp>
      <p:sp>
        <p:nvSpPr>
          <p:cNvPr id="3" name="Shape 1"/>
          <p:cNvSpPr/>
          <p:nvPr/>
        </p:nvSpPr>
        <p:spPr>
          <a:xfrm>
            <a:off x="731520" y="1645920"/>
            <a:ext cx="2377440" cy="3931920"/>
          </a:xfrm>
          <a:prstGeom prst="roundRect">
            <a:avLst>
              <a:gd name="adj" fmla="val 6923"/>
            </a:avLst>
          </a:prstGeom>
          <a:solidFill>
            <a:srgbClr val="C4194F"/>
          </a:solidFill>
          <a:ln w="6350">
            <a:solidFill>
              <a:srgbClr val="C4194F"/>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earth.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a:t>
            </a:r>
            <a:endParaRPr lang="en-US" sz="1900" dirty="0"/>
          </a:p>
        </p:txBody>
      </p:sp>
      <p:sp>
        <p:nvSpPr>
          <p:cNvPr id="7" name="Shape 4"/>
          <p:cNvSpPr/>
          <p:nvPr/>
        </p:nvSpPr>
        <p:spPr>
          <a:xfrm>
            <a:off x="3291840" y="1645920"/>
            <a:ext cx="5120640" cy="713232"/>
          </a:xfrm>
          <a:prstGeom prst="roundRect">
            <a:avLst>
              <a:gd name="adj" fmla="val 23077"/>
            </a:avLst>
          </a:prstGeom>
          <a:solidFill>
            <a:srgbClr val="E4F4EC"/>
          </a:solidFill>
          <a:ln w="6350">
            <a:solidFill>
              <a:srgbClr val="E4F4EC"/>
            </a:solidFill>
            <a:prstDash val="solid"/>
          </a:ln>
        </p:spPr>
      </p:sp>
      <p:pic>
        <p:nvPicPr>
          <p:cNvPr id="8" name="Image 1" descr="/tmp/claude-0/-home-claude/e1dec3d0-ce85-57b6-b250-27a5eab998e4/scratchpad/mtt/b/assets/gem_green.png">    </p:cNvPr>
          <p:cNvPicPr>
            <a:picLocks noChangeAspect="1"/>
          </p:cNvPicPr>
          <p:nvPr/>
        </p:nvPicPr>
        <p:blipFill>
          <a:blip r:embed="rId2"/>
          <a:stretch>
            <a:fillRect/>
          </a:stretch>
        </p:blipFill>
        <p:spPr>
          <a:xfrm>
            <a:off x="3429000" y="1792224"/>
            <a:ext cx="438912" cy="416966"/>
          </a:xfrm>
          <a:prstGeom prst="rect">
            <a:avLst/>
          </a:prstGeom>
        </p:spPr>
      </p:pic>
      <p:sp>
        <p:nvSpPr>
          <p:cNvPr id="9" name="Text 5"/>
          <p:cNvSpPr txBox="1"/>
          <p:nvPr/>
        </p:nvSpPr>
        <p:spPr>
          <a:xfrm>
            <a:off x="4023360" y="1645920"/>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explore and find out about the world around them, asking questions about it</a:t>
            </a:r>
            <a:endParaRPr lang="en-US" sz="1700" dirty="0"/>
          </a:p>
        </p:txBody>
      </p:sp>
      <p:sp>
        <p:nvSpPr>
          <p:cNvPr id="10" name="Shape 6"/>
          <p:cNvSpPr/>
          <p:nvPr/>
        </p:nvSpPr>
        <p:spPr>
          <a:xfrm>
            <a:off x="3291840" y="2450592"/>
            <a:ext cx="5120640" cy="713232"/>
          </a:xfrm>
          <a:prstGeom prst="roundRect">
            <a:avLst>
              <a:gd name="adj" fmla="val 23077"/>
            </a:avLst>
          </a:prstGeom>
          <a:solidFill>
            <a:srgbClr val="E6F1FB"/>
          </a:solidFill>
          <a:ln w="6350">
            <a:solidFill>
              <a:srgbClr val="E6F1FB"/>
            </a:solidFill>
            <a:prstDash val="solid"/>
          </a:ln>
        </p:spPr>
      </p:sp>
      <p:pic>
        <p:nvPicPr>
          <p:cNvPr id="11" name="Image 2" descr="/tmp/claude-0/-home-claude/e1dec3d0-ce85-57b6-b250-27a5eab998e4/scratchpad/mtt/b/assets/gem_blue.png">    </p:cNvPr>
          <p:cNvPicPr>
            <a:picLocks noChangeAspect="1"/>
          </p:cNvPicPr>
          <p:nvPr/>
        </p:nvPicPr>
        <p:blipFill>
          <a:blip r:embed="rId3"/>
          <a:stretch>
            <a:fillRect/>
          </a:stretch>
        </p:blipFill>
        <p:spPr>
          <a:xfrm>
            <a:off x="3429000" y="2596896"/>
            <a:ext cx="438912" cy="416966"/>
          </a:xfrm>
          <a:prstGeom prst="rect">
            <a:avLst/>
          </a:prstGeom>
        </p:spPr>
      </p:pic>
      <p:sp>
        <p:nvSpPr>
          <p:cNvPr id="12" name="Text 7"/>
          <p:cNvSpPr txBox="1"/>
          <p:nvPr/>
        </p:nvSpPr>
        <p:spPr>
          <a:xfrm>
            <a:off x="4023360" y="2450592"/>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learn about the natural world, including plants, animals and the changing seasons</a:t>
            </a:r>
            <a:endParaRPr lang="en-US" sz="1700" dirty="0"/>
          </a:p>
        </p:txBody>
      </p:sp>
      <p:sp>
        <p:nvSpPr>
          <p:cNvPr id="13" name="Shape 8"/>
          <p:cNvSpPr/>
          <p:nvPr/>
        </p:nvSpPr>
        <p:spPr>
          <a:xfrm>
            <a:off x="3291840" y="3255264"/>
            <a:ext cx="5120640" cy="713232"/>
          </a:xfrm>
          <a:prstGeom prst="roundRect">
            <a:avLst>
              <a:gd name="adj" fmla="val 23077"/>
            </a:avLst>
          </a:prstGeom>
          <a:solidFill>
            <a:srgbClr val="F0E9F9"/>
          </a:solidFill>
          <a:ln w="6350">
            <a:solidFill>
              <a:srgbClr val="F0E9F9"/>
            </a:solidFill>
            <a:prstDash val="solid"/>
          </a:ln>
        </p:spPr>
      </p:sp>
      <p:pic>
        <p:nvPicPr>
          <p:cNvPr id="14" name="Image 3" descr="/tmp/claude-0/-home-claude/e1dec3d0-ce85-57b6-b250-27a5eab998e4/scratchpad/mtt/b/assets/gem_purple.png">    </p:cNvPr>
          <p:cNvPicPr>
            <a:picLocks noChangeAspect="1"/>
          </p:cNvPicPr>
          <p:nvPr/>
        </p:nvPicPr>
        <p:blipFill>
          <a:blip r:embed="rId4"/>
          <a:stretch>
            <a:fillRect/>
          </a:stretch>
        </p:blipFill>
        <p:spPr>
          <a:xfrm>
            <a:off x="3429000" y="3401568"/>
            <a:ext cx="438912" cy="416966"/>
          </a:xfrm>
          <a:prstGeom prst="rect">
            <a:avLst/>
          </a:prstGeom>
        </p:spPr>
      </p:pic>
      <p:sp>
        <p:nvSpPr>
          <p:cNvPr id="15" name="Text 9"/>
          <p:cNvSpPr txBox="1"/>
          <p:nvPr/>
        </p:nvSpPr>
        <p:spPr>
          <a:xfrm>
            <a:off x="4023360" y="3255264"/>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find out about past events in their lives and their families’ lives</a:t>
            </a:r>
            <a:endParaRPr lang="en-US" sz="1700" dirty="0"/>
          </a:p>
        </p:txBody>
      </p:sp>
      <p:sp>
        <p:nvSpPr>
          <p:cNvPr id="16" name="Shape 10"/>
          <p:cNvSpPr/>
          <p:nvPr/>
        </p:nvSpPr>
        <p:spPr>
          <a:xfrm>
            <a:off x="3291840" y="4059936"/>
            <a:ext cx="5120640" cy="713232"/>
          </a:xfrm>
          <a:prstGeom prst="roundRect">
            <a:avLst>
              <a:gd name="adj" fmla="val 23077"/>
            </a:avLst>
          </a:prstGeom>
          <a:solidFill>
            <a:srgbClr val="FBE8EE"/>
          </a:solidFill>
          <a:ln w="6350">
            <a:solidFill>
              <a:srgbClr val="FBE8EE"/>
            </a:solidFill>
            <a:prstDash val="solid"/>
          </a:ln>
        </p:spPr>
      </p:sp>
      <p:pic>
        <p:nvPicPr>
          <p:cNvPr id="17" name="Image 4" descr="/tmp/claude-0/-home-claude/e1dec3d0-ce85-57b6-b250-27a5eab998e4/scratchpad/mtt/b/assets/gem_ruby.png">    </p:cNvPr>
          <p:cNvPicPr>
            <a:picLocks noChangeAspect="1"/>
          </p:cNvPicPr>
          <p:nvPr/>
        </p:nvPicPr>
        <p:blipFill>
          <a:blip r:embed="rId5"/>
          <a:stretch>
            <a:fillRect/>
          </a:stretch>
        </p:blipFill>
        <p:spPr>
          <a:xfrm>
            <a:off x="3429000" y="4206240"/>
            <a:ext cx="438912" cy="416966"/>
          </a:xfrm>
          <a:prstGeom prst="rect">
            <a:avLst/>
          </a:prstGeom>
        </p:spPr>
      </p:pic>
      <p:sp>
        <p:nvSpPr>
          <p:cNvPr id="18" name="Text 11"/>
          <p:cNvSpPr txBox="1"/>
          <p:nvPr/>
        </p:nvSpPr>
        <p:spPr>
          <a:xfrm>
            <a:off x="4023360" y="4059936"/>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find out about different cultures, communities and beliefs</a:t>
            </a:r>
            <a:endParaRPr lang="en-US" sz="1700" dirty="0"/>
          </a:p>
        </p:txBody>
      </p:sp>
      <p:sp>
        <p:nvSpPr>
          <p:cNvPr id="19" name="Shape 12"/>
          <p:cNvSpPr/>
          <p:nvPr/>
        </p:nvSpPr>
        <p:spPr>
          <a:xfrm>
            <a:off x="3291840" y="4864608"/>
            <a:ext cx="5120640" cy="713232"/>
          </a:xfrm>
          <a:prstGeom prst="roundRect">
            <a:avLst>
              <a:gd name="adj" fmla="val 23077"/>
            </a:avLst>
          </a:prstGeom>
          <a:solidFill>
            <a:srgbClr val="E4F4EC"/>
          </a:solidFill>
          <a:ln w="6350">
            <a:solidFill>
              <a:srgbClr val="E4F4EC"/>
            </a:solidFill>
            <a:prstDash val="solid"/>
          </a:ln>
        </p:spPr>
      </p:sp>
      <p:pic>
        <p:nvPicPr>
          <p:cNvPr id="20" name="Image 5" descr="/tmp/claude-0/-home-claude/e1dec3d0-ce85-57b6-b250-27a5eab998e4/scratchpad/mtt/b/assets/gem_green.png">    </p:cNvPr>
          <p:cNvPicPr>
            <a:picLocks noChangeAspect="1"/>
          </p:cNvPicPr>
          <p:nvPr/>
        </p:nvPicPr>
        <p:blipFill>
          <a:blip r:embed="rId6"/>
          <a:stretch>
            <a:fillRect/>
          </a:stretch>
        </p:blipFill>
        <p:spPr>
          <a:xfrm>
            <a:off x="3429000" y="5010912"/>
            <a:ext cx="438912" cy="416966"/>
          </a:xfrm>
          <a:prstGeom prst="rect">
            <a:avLst/>
          </a:prstGeom>
        </p:spPr>
      </p:pic>
      <p:sp>
        <p:nvSpPr>
          <p:cNvPr id="21" name="Text 13"/>
          <p:cNvSpPr txBox="1"/>
          <p:nvPr/>
        </p:nvSpPr>
        <p:spPr>
          <a:xfrm>
            <a:off x="4023360" y="4864608"/>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build with different materials, and know about everyday technology and what it is used for</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Expressive Arts and Design</a:t>
            </a:r>
            <a:endParaRPr lang="en-US" sz="2200" dirty="0"/>
          </a:p>
        </p:txBody>
      </p:sp>
      <p:sp>
        <p:nvSpPr>
          <p:cNvPr id="3" name="Shape 1"/>
          <p:cNvSpPr/>
          <p:nvPr/>
        </p:nvSpPr>
        <p:spPr>
          <a:xfrm>
            <a:off x="731520" y="1645920"/>
            <a:ext cx="2377440" cy="3931920"/>
          </a:xfrm>
          <a:prstGeom prst="roundRect">
            <a:avLst>
              <a:gd name="adj" fmla="val 6923"/>
            </a:avLst>
          </a:prstGeom>
          <a:solidFill>
            <a:srgbClr val="12855C"/>
          </a:solidFill>
          <a:ln w="6350">
            <a:solidFill>
              <a:srgbClr val="12855C"/>
            </a:solidFill>
            <a:prstDash val="solid"/>
          </a:ln>
        </p:spPr>
      </p:sp>
      <p:sp>
        <p:nvSpPr>
          <p:cNvPr id="4" name="Shape 2"/>
          <p:cNvSpPr/>
          <p:nvPr/>
        </p:nvSpPr>
        <p:spPr>
          <a:xfrm>
            <a:off x="1280160" y="2240280"/>
            <a:ext cx="1280160" cy="128016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palette.png">    </p:cNvPr>
          <p:cNvPicPr>
            <a:picLocks noChangeAspect="1"/>
          </p:cNvPicPr>
          <p:nvPr/>
        </p:nvPicPr>
        <p:blipFill>
          <a:blip r:embed="rId1"/>
          <a:stretch>
            <a:fillRect/>
          </a:stretch>
        </p:blipFill>
        <p:spPr>
          <a:xfrm>
            <a:off x="1600200" y="2560320"/>
            <a:ext cx="640080" cy="640080"/>
          </a:xfrm>
          <a:prstGeom prst="rect">
            <a:avLst/>
          </a:prstGeom>
        </p:spPr>
      </p:pic>
      <p:sp>
        <p:nvSpPr>
          <p:cNvPr id="6" name="Text 3"/>
          <p:cNvSpPr txBox="1"/>
          <p:nvPr/>
        </p:nvSpPr>
        <p:spPr>
          <a:xfrm>
            <a:off x="868680" y="3749040"/>
            <a:ext cx="2103120" cy="1463040"/>
          </a:xfrm>
          <a:prstGeom prst="rect">
            <a:avLst/>
          </a:prstGeom>
          <a:noFill/>
          <a:ln/>
        </p:spPr>
        <p:txBody>
          <a:bodyPr wrap="square" lIns="0" tIns="0" rIns="0" bIns="0" rtlCol="0" anchor="t"/>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The children will explore:</a:t>
            </a:r>
            <a:endParaRPr lang="en-US" sz="1900" dirty="0"/>
          </a:p>
        </p:txBody>
      </p:sp>
      <p:sp>
        <p:nvSpPr>
          <p:cNvPr id="7" name="Shape 4"/>
          <p:cNvSpPr/>
          <p:nvPr/>
        </p:nvSpPr>
        <p:spPr>
          <a:xfrm>
            <a:off x="3291840" y="1645920"/>
            <a:ext cx="5120640" cy="713232"/>
          </a:xfrm>
          <a:prstGeom prst="roundRect">
            <a:avLst>
              <a:gd name="adj" fmla="val 23077"/>
            </a:avLst>
          </a:prstGeom>
          <a:solidFill>
            <a:srgbClr val="E6F1FB"/>
          </a:solidFill>
          <a:ln w="6350">
            <a:solidFill>
              <a:srgbClr val="E6F1FB"/>
            </a:solidFill>
            <a:prstDash val="solid"/>
          </a:ln>
        </p:spPr>
      </p:sp>
      <p:pic>
        <p:nvPicPr>
          <p:cNvPr id="8" name="Image 1" descr="/tmp/claude-0/-home-claude/e1dec3d0-ce85-57b6-b250-27a5eab998e4/scratchpad/mtt/b/assets/gem_blue.png">    </p:cNvPr>
          <p:cNvPicPr>
            <a:picLocks noChangeAspect="1"/>
          </p:cNvPicPr>
          <p:nvPr/>
        </p:nvPicPr>
        <p:blipFill>
          <a:blip r:embed="rId2"/>
          <a:stretch>
            <a:fillRect/>
          </a:stretch>
        </p:blipFill>
        <p:spPr>
          <a:xfrm>
            <a:off x="3429000" y="1792224"/>
            <a:ext cx="438912" cy="416966"/>
          </a:xfrm>
          <a:prstGeom prst="rect">
            <a:avLst/>
          </a:prstGeom>
        </p:spPr>
      </p:pic>
      <p:sp>
        <p:nvSpPr>
          <p:cNvPr id="9" name="Text 5"/>
          <p:cNvSpPr txBox="1"/>
          <p:nvPr/>
        </p:nvSpPr>
        <p:spPr>
          <a:xfrm>
            <a:off x="4023360" y="1645920"/>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colours and shapes</a:t>
            </a:r>
            <a:endParaRPr lang="en-US" sz="1700" dirty="0"/>
          </a:p>
        </p:txBody>
      </p:sp>
      <p:sp>
        <p:nvSpPr>
          <p:cNvPr id="10" name="Shape 6"/>
          <p:cNvSpPr/>
          <p:nvPr/>
        </p:nvSpPr>
        <p:spPr>
          <a:xfrm>
            <a:off x="3291840" y="2450592"/>
            <a:ext cx="5120640" cy="713232"/>
          </a:xfrm>
          <a:prstGeom prst="roundRect">
            <a:avLst>
              <a:gd name="adj" fmla="val 23077"/>
            </a:avLst>
          </a:prstGeom>
          <a:solidFill>
            <a:srgbClr val="F0E9F9"/>
          </a:solidFill>
          <a:ln w="6350">
            <a:solidFill>
              <a:srgbClr val="F0E9F9"/>
            </a:solidFill>
            <a:prstDash val="solid"/>
          </a:ln>
        </p:spPr>
      </p:sp>
      <p:pic>
        <p:nvPicPr>
          <p:cNvPr id="11" name="Image 2" descr="/tmp/claude-0/-home-claude/e1dec3d0-ce85-57b6-b250-27a5eab998e4/scratchpad/mtt/b/assets/gem_purple.png">    </p:cNvPr>
          <p:cNvPicPr>
            <a:picLocks noChangeAspect="1"/>
          </p:cNvPicPr>
          <p:nvPr/>
        </p:nvPicPr>
        <p:blipFill>
          <a:blip r:embed="rId3"/>
          <a:stretch>
            <a:fillRect/>
          </a:stretch>
        </p:blipFill>
        <p:spPr>
          <a:xfrm>
            <a:off x="3429000" y="2596896"/>
            <a:ext cx="438912" cy="416966"/>
          </a:xfrm>
          <a:prstGeom prst="rect">
            <a:avLst/>
          </a:prstGeom>
        </p:spPr>
      </p:pic>
      <p:sp>
        <p:nvSpPr>
          <p:cNvPr id="12" name="Text 7"/>
          <p:cNvSpPr txBox="1"/>
          <p:nvPr/>
        </p:nvSpPr>
        <p:spPr>
          <a:xfrm>
            <a:off x="4023360" y="2450592"/>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making things</a:t>
            </a:r>
            <a:endParaRPr lang="en-US" sz="1700" dirty="0"/>
          </a:p>
        </p:txBody>
      </p:sp>
      <p:sp>
        <p:nvSpPr>
          <p:cNvPr id="13" name="Shape 8"/>
          <p:cNvSpPr/>
          <p:nvPr/>
        </p:nvSpPr>
        <p:spPr>
          <a:xfrm>
            <a:off x="3291840" y="3255264"/>
            <a:ext cx="5120640" cy="713232"/>
          </a:xfrm>
          <a:prstGeom prst="roundRect">
            <a:avLst>
              <a:gd name="adj" fmla="val 23077"/>
            </a:avLst>
          </a:prstGeom>
          <a:solidFill>
            <a:srgbClr val="FBE8EE"/>
          </a:solidFill>
          <a:ln w="6350">
            <a:solidFill>
              <a:srgbClr val="FBE8EE"/>
            </a:solidFill>
            <a:prstDash val="solid"/>
          </a:ln>
        </p:spPr>
      </p:sp>
      <p:pic>
        <p:nvPicPr>
          <p:cNvPr id="14" name="Image 3" descr="/tmp/claude-0/-home-claude/e1dec3d0-ce85-57b6-b250-27a5eab998e4/scratchpad/mtt/b/assets/gem_ruby.png">    </p:cNvPr>
          <p:cNvPicPr>
            <a:picLocks noChangeAspect="1"/>
          </p:cNvPicPr>
          <p:nvPr/>
        </p:nvPicPr>
        <p:blipFill>
          <a:blip r:embed="rId4"/>
          <a:stretch>
            <a:fillRect/>
          </a:stretch>
        </p:blipFill>
        <p:spPr>
          <a:xfrm>
            <a:off x="3429000" y="3401568"/>
            <a:ext cx="438912" cy="416966"/>
          </a:xfrm>
          <a:prstGeom prst="rect">
            <a:avLst/>
          </a:prstGeom>
        </p:spPr>
      </p:pic>
      <p:sp>
        <p:nvSpPr>
          <p:cNvPr id="15" name="Text 9"/>
          <p:cNvSpPr txBox="1"/>
          <p:nvPr/>
        </p:nvSpPr>
        <p:spPr>
          <a:xfrm>
            <a:off x="4023360" y="3255264"/>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role play</a:t>
            </a:r>
            <a:endParaRPr lang="en-US" sz="1700" dirty="0"/>
          </a:p>
        </p:txBody>
      </p:sp>
      <p:sp>
        <p:nvSpPr>
          <p:cNvPr id="16" name="Shape 10"/>
          <p:cNvSpPr/>
          <p:nvPr/>
        </p:nvSpPr>
        <p:spPr>
          <a:xfrm>
            <a:off x="3291840" y="4059936"/>
            <a:ext cx="5120640" cy="713232"/>
          </a:xfrm>
          <a:prstGeom prst="roundRect">
            <a:avLst>
              <a:gd name="adj" fmla="val 23077"/>
            </a:avLst>
          </a:prstGeom>
          <a:solidFill>
            <a:srgbClr val="E4F4EC"/>
          </a:solidFill>
          <a:ln w="6350">
            <a:solidFill>
              <a:srgbClr val="E4F4EC"/>
            </a:solidFill>
            <a:prstDash val="solid"/>
          </a:ln>
        </p:spPr>
      </p:sp>
      <p:pic>
        <p:nvPicPr>
          <p:cNvPr id="17" name="Image 4" descr="/tmp/claude-0/-home-claude/e1dec3d0-ce85-57b6-b250-27a5eab998e4/scratchpad/mtt/b/assets/gem_green.png">    </p:cNvPr>
          <p:cNvPicPr>
            <a:picLocks noChangeAspect="1"/>
          </p:cNvPicPr>
          <p:nvPr/>
        </p:nvPicPr>
        <p:blipFill>
          <a:blip r:embed="rId5"/>
          <a:stretch>
            <a:fillRect/>
          </a:stretch>
        </p:blipFill>
        <p:spPr>
          <a:xfrm>
            <a:off x="3429000" y="4206240"/>
            <a:ext cx="438912" cy="416966"/>
          </a:xfrm>
          <a:prstGeom prst="rect">
            <a:avLst/>
          </a:prstGeom>
        </p:spPr>
      </p:pic>
      <p:sp>
        <p:nvSpPr>
          <p:cNvPr id="18" name="Text 11"/>
          <p:cNvSpPr txBox="1"/>
          <p:nvPr/>
        </p:nvSpPr>
        <p:spPr>
          <a:xfrm>
            <a:off x="4023360" y="4059936"/>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making music and singing songs</a:t>
            </a:r>
            <a:endParaRPr lang="en-US" sz="1700" dirty="0"/>
          </a:p>
        </p:txBody>
      </p:sp>
      <p:sp>
        <p:nvSpPr>
          <p:cNvPr id="19" name="Shape 12"/>
          <p:cNvSpPr/>
          <p:nvPr/>
        </p:nvSpPr>
        <p:spPr>
          <a:xfrm>
            <a:off x="3291840" y="4864608"/>
            <a:ext cx="5120640" cy="713232"/>
          </a:xfrm>
          <a:prstGeom prst="roundRect">
            <a:avLst>
              <a:gd name="adj" fmla="val 23077"/>
            </a:avLst>
          </a:prstGeom>
          <a:solidFill>
            <a:srgbClr val="E6F1FB"/>
          </a:solidFill>
          <a:ln w="6350">
            <a:solidFill>
              <a:srgbClr val="E6F1FB"/>
            </a:solidFill>
            <a:prstDash val="solid"/>
          </a:ln>
        </p:spPr>
      </p:sp>
      <p:pic>
        <p:nvPicPr>
          <p:cNvPr id="20" name="Image 5" descr="/tmp/claude-0/-home-claude/e1dec3d0-ce85-57b6-b250-27a5eab998e4/scratchpad/mtt/b/assets/gem_blue.png">    </p:cNvPr>
          <p:cNvPicPr>
            <a:picLocks noChangeAspect="1"/>
          </p:cNvPicPr>
          <p:nvPr/>
        </p:nvPicPr>
        <p:blipFill>
          <a:blip r:embed="rId6"/>
          <a:stretch>
            <a:fillRect/>
          </a:stretch>
        </p:blipFill>
        <p:spPr>
          <a:xfrm>
            <a:off x="3429000" y="5010912"/>
            <a:ext cx="438912" cy="416966"/>
          </a:xfrm>
          <a:prstGeom prst="rect">
            <a:avLst/>
          </a:prstGeom>
        </p:spPr>
      </p:pic>
      <p:sp>
        <p:nvSpPr>
          <p:cNvPr id="21" name="Text 13"/>
          <p:cNvSpPr txBox="1"/>
          <p:nvPr/>
        </p:nvSpPr>
        <p:spPr>
          <a:xfrm>
            <a:off x="4023360" y="4864608"/>
            <a:ext cx="4251960" cy="713232"/>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moving and dancing to music</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How we teach in Rainbows</a:t>
            </a:r>
            <a:endParaRPr lang="en-US" sz="2200" dirty="0"/>
          </a:p>
        </p:txBody>
      </p:sp>
      <p:sp>
        <p:nvSpPr>
          <p:cNvPr id="3" name="Shape 1"/>
          <p:cNvSpPr/>
          <p:nvPr/>
        </p:nvSpPr>
        <p:spPr>
          <a:xfrm>
            <a:off x="731520" y="1645920"/>
            <a:ext cx="7680960" cy="731520"/>
          </a:xfrm>
          <a:prstGeom prst="roundRect">
            <a:avLst>
              <a:gd name="adj" fmla="val 22500"/>
            </a:avLst>
          </a:prstGeom>
          <a:solidFill>
            <a:srgbClr val="E6F1FB"/>
          </a:solidFill>
          <a:ln w="6350">
            <a:solidFill>
              <a:srgbClr val="E6F1FB"/>
            </a:solidFill>
            <a:prstDash val="solid"/>
          </a:ln>
        </p:spPr>
      </p:sp>
      <p:sp>
        <p:nvSpPr>
          <p:cNvPr id="4" name="Shape 2"/>
          <p:cNvSpPr/>
          <p:nvPr/>
        </p:nvSpPr>
        <p:spPr>
          <a:xfrm>
            <a:off x="950976" y="1728216"/>
            <a:ext cx="566928" cy="566928"/>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sound.png">    </p:cNvPr>
          <p:cNvPicPr>
            <a:picLocks noChangeAspect="1"/>
          </p:cNvPicPr>
          <p:nvPr/>
        </p:nvPicPr>
        <p:blipFill>
          <a:blip r:embed="rId1"/>
          <a:stretch>
            <a:fillRect/>
          </a:stretch>
        </p:blipFill>
        <p:spPr>
          <a:xfrm>
            <a:off x="1092708" y="1869948"/>
            <a:ext cx="283464" cy="283464"/>
          </a:xfrm>
          <a:prstGeom prst="rect">
            <a:avLst/>
          </a:prstGeom>
        </p:spPr>
      </p:pic>
      <p:sp>
        <p:nvSpPr>
          <p:cNvPr id="6" name="Text 3"/>
          <p:cNvSpPr txBox="1"/>
          <p:nvPr/>
        </p:nvSpPr>
        <p:spPr>
          <a:xfrm>
            <a:off x="1645920" y="1645920"/>
            <a:ext cx="2560320" cy="731520"/>
          </a:xfrm>
          <a:prstGeom prst="rect">
            <a:avLst/>
          </a:prstGeom>
          <a:noFill/>
          <a:ln/>
        </p:spPr>
        <p:txBody>
          <a:bodyPr wrap="square" lIns="0" tIns="0" rIns="0" bIns="0" rtlCol="0" anchor="ctr"/>
          <a:lstStyle/>
          <a:p>
            <a:pPr algn="l" indent="0" marL="0">
              <a:buNone/>
            </a:pPr>
            <a:r>
              <a:rPr lang="en-US" sz="1500" b="1" dirty="0">
                <a:solidFill>
                  <a:srgbClr val="163F7B"/>
                </a:solidFill>
                <a:latin typeface="Trebuchet MS" pitchFamily="34" charset="0"/>
                <a:ea typeface="Trebuchet MS" pitchFamily="34" charset="-122"/>
                <a:cs typeface="Trebuchet MS" pitchFamily="34" charset="-120"/>
              </a:rPr>
              <a:t>Twinkl Phonics Scheme</a:t>
            </a:r>
            <a:endParaRPr lang="en-US" sz="1500" dirty="0"/>
          </a:p>
        </p:txBody>
      </p:sp>
      <p:sp>
        <p:nvSpPr>
          <p:cNvPr id="7" name="Text 4"/>
          <p:cNvSpPr txBox="1"/>
          <p:nvPr/>
        </p:nvSpPr>
        <p:spPr>
          <a:xfrm>
            <a:off x="4297680" y="1645920"/>
            <a:ext cx="4023360" cy="731520"/>
          </a:xfrm>
          <a:prstGeom prst="rect">
            <a:avLst/>
          </a:prstGeom>
          <a:noFill/>
          <a:ln/>
        </p:spPr>
        <p:txBody>
          <a:bodyPr wrap="square" lIns="0" tIns="0" rIns="0" bIns="0" rtlCol="0" anchor="ctr"/>
          <a:lstStyle/>
          <a:p>
            <a:pPr algn="l" indent="0" marL="0">
              <a:buNone/>
            </a:pPr>
            <a:r>
              <a:rPr lang="en-US" sz="1400" dirty="0">
                <a:solidFill>
                  <a:srgbClr val="1B2A4E"/>
                </a:solidFill>
                <a:latin typeface="Calibri" pitchFamily="34" charset="0"/>
                <a:ea typeface="Calibri" pitchFamily="34" charset="-122"/>
                <a:cs typeface="Calibri" pitchFamily="34" charset="-120"/>
              </a:rPr>
              <a:t>Daily, fun phonics lessons where children learn letter sounds, blend them to read and segment them to spell.</a:t>
            </a:r>
            <a:endParaRPr lang="en-US" sz="1400" dirty="0"/>
          </a:p>
        </p:txBody>
      </p:sp>
      <p:sp>
        <p:nvSpPr>
          <p:cNvPr id="8" name="Shape 5"/>
          <p:cNvSpPr/>
          <p:nvPr/>
        </p:nvSpPr>
        <p:spPr>
          <a:xfrm>
            <a:off x="731520" y="2441448"/>
            <a:ext cx="7680960" cy="731520"/>
          </a:xfrm>
          <a:prstGeom prst="roundRect">
            <a:avLst>
              <a:gd name="adj" fmla="val 22500"/>
            </a:avLst>
          </a:prstGeom>
          <a:solidFill>
            <a:srgbClr val="F0E9F9"/>
          </a:solidFill>
          <a:ln w="6350">
            <a:solidFill>
              <a:srgbClr val="F0E9F9"/>
            </a:solidFill>
            <a:prstDash val="solid"/>
          </a:ln>
        </p:spPr>
      </p:sp>
      <p:sp>
        <p:nvSpPr>
          <p:cNvPr id="9" name="Shape 6"/>
          <p:cNvSpPr/>
          <p:nvPr/>
        </p:nvSpPr>
        <p:spPr>
          <a:xfrm>
            <a:off x="950976" y="2523744"/>
            <a:ext cx="566928" cy="566928"/>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0" name="Image 1" descr="/tmp/claude-0/-home-claude/e1dec3d0-ce85-57b6-b250-27a5eab998e4/scratchpad/mtt/b/assets/ic_calc.png">    </p:cNvPr>
          <p:cNvPicPr>
            <a:picLocks noChangeAspect="1"/>
          </p:cNvPicPr>
          <p:nvPr/>
        </p:nvPicPr>
        <p:blipFill>
          <a:blip r:embed="rId2"/>
          <a:stretch>
            <a:fillRect/>
          </a:stretch>
        </p:blipFill>
        <p:spPr>
          <a:xfrm>
            <a:off x="1092708" y="2665476"/>
            <a:ext cx="283464" cy="283464"/>
          </a:xfrm>
          <a:prstGeom prst="rect">
            <a:avLst/>
          </a:prstGeom>
        </p:spPr>
      </p:pic>
      <p:sp>
        <p:nvSpPr>
          <p:cNvPr id="11" name="Text 7"/>
          <p:cNvSpPr txBox="1"/>
          <p:nvPr/>
        </p:nvSpPr>
        <p:spPr>
          <a:xfrm>
            <a:off x="1645920" y="2441448"/>
            <a:ext cx="2560320" cy="731520"/>
          </a:xfrm>
          <a:prstGeom prst="rect">
            <a:avLst/>
          </a:prstGeom>
          <a:noFill/>
          <a:ln/>
        </p:spPr>
        <p:txBody>
          <a:bodyPr wrap="square" lIns="0" tIns="0" rIns="0" bIns="0" rtlCol="0" anchor="ctr"/>
          <a:lstStyle/>
          <a:p>
            <a:pPr algn="l" indent="0" marL="0">
              <a:buNone/>
            </a:pPr>
            <a:r>
              <a:rPr lang="en-US" sz="1500" b="1" dirty="0">
                <a:solidFill>
                  <a:srgbClr val="163F7B"/>
                </a:solidFill>
                <a:latin typeface="Trebuchet MS" pitchFamily="34" charset="0"/>
                <a:ea typeface="Trebuchet MS" pitchFamily="34" charset="-122"/>
                <a:cs typeface="Trebuchet MS" pitchFamily="34" charset="-120"/>
              </a:rPr>
              <a:t>Master the Curriculum</a:t>
            </a:r>
            <a:endParaRPr lang="en-US" sz="1500" dirty="0"/>
          </a:p>
          <a:p>
            <a:pPr algn="l" indent="0" marL="0">
              <a:buNone/>
            </a:pPr>
            <a:r>
              <a:rPr lang="en-US" sz="1200" b="1" dirty="0">
                <a:solidFill>
                  <a:srgbClr val="7B3FBF"/>
                </a:solidFill>
                <a:latin typeface="Calibri" pitchFamily="34" charset="0"/>
                <a:ea typeface="Calibri" pitchFamily="34" charset="-122"/>
                <a:cs typeface="Calibri" pitchFamily="34" charset="-120"/>
              </a:rPr>
              <a:t>(White Rose Maths)</a:t>
            </a:r>
            <a:endParaRPr lang="en-US" sz="1500" dirty="0"/>
          </a:p>
        </p:txBody>
      </p:sp>
      <p:sp>
        <p:nvSpPr>
          <p:cNvPr id="12" name="Text 8"/>
          <p:cNvSpPr txBox="1"/>
          <p:nvPr/>
        </p:nvSpPr>
        <p:spPr>
          <a:xfrm>
            <a:off x="4297680" y="2441448"/>
            <a:ext cx="4023360" cy="731520"/>
          </a:xfrm>
          <a:prstGeom prst="rect">
            <a:avLst/>
          </a:prstGeom>
          <a:noFill/>
          <a:ln/>
        </p:spPr>
        <p:txBody>
          <a:bodyPr wrap="square" lIns="0" tIns="0" rIns="0" bIns="0" rtlCol="0" anchor="ctr"/>
          <a:lstStyle/>
          <a:p>
            <a:pPr algn="l" indent="0" marL="0">
              <a:buNone/>
            </a:pPr>
            <a:r>
              <a:rPr lang="en-US" sz="1400" dirty="0">
                <a:solidFill>
                  <a:srgbClr val="1B2A4E"/>
                </a:solidFill>
                <a:latin typeface="Calibri" pitchFamily="34" charset="0"/>
                <a:ea typeface="Calibri" pitchFamily="34" charset="-122"/>
                <a:cs typeface="Calibri" pitchFamily="34" charset="-120"/>
              </a:rPr>
              <a:t>Practical, hands-on maths using real objects, stories and games to build a deep understanding of number.</a:t>
            </a:r>
            <a:endParaRPr lang="en-US" sz="1400" dirty="0"/>
          </a:p>
        </p:txBody>
      </p:sp>
      <p:sp>
        <p:nvSpPr>
          <p:cNvPr id="13" name="Shape 9"/>
          <p:cNvSpPr/>
          <p:nvPr/>
        </p:nvSpPr>
        <p:spPr>
          <a:xfrm>
            <a:off x="731520" y="3236976"/>
            <a:ext cx="7680960" cy="731520"/>
          </a:xfrm>
          <a:prstGeom prst="roundRect">
            <a:avLst>
              <a:gd name="adj" fmla="val 22500"/>
            </a:avLst>
          </a:prstGeom>
          <a:solidFill>
            <a:srgbClr val="FBE8EE"/>
          </a:solidFill>
          <a:ln w="6350">
            <a:solidFill>
              <a:srgbClr val="FBE8EE"/>
            </a:solidFill>
            <a:prstDash val="solid"/>
          </a:ln>
        </p:spPr>
      </p:sp>
      <p:sp>
        <p:nvSpPr>
          <p:cNvPr id="14" name="Shape 10"/>
          <p:cNvSpPr/>
          <p:nvPr/>
        </p:nvSpPr>
        <p:spPr>
          <a:xfrm>
            <a:off x="950976" y="3319272"/>
            <a:ext cx="566928" cy="566928"/>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5" name="Image 2" descr="/tmp/claude-0/-home-claude/e1dec3d0-ce85-57b6-b250-27a5eab998e4/scratchpad/mtt/b/assets/ic_heli.png">    </p:cNvPr>
          <p:cNvPicPr>
            <a:picLocks noChangeAspect="1"/>
          </p:cNvPicPr>
          <p:nvPr/>
        </p:nvPicPr>
        <p:blipFill>
          <a:blip r:embed="rId3"/>
          <a:stretch>
            <a:fillRect/>
          </a:stretch>
        </p:blipFill>
        <p:spPr>
          <a:xfrm>
            <a:off x="1092708" y="3461004"/>
            <a:ext cx="283464" cy="283464"/>
          </a:xfrm>
          <a:prstGeom prst="rect">
            <a:avLst/>
          </a:prstGeom>
        </p:spPr>
      </p:pic>
      <p:sp>
        <p:nvSpPr>
          <p:cNvPr id="16" name="Text 11"/>
          <p:cNvSpPr txBox="1"/>
          <p:nvPr/>
        </p:nvSpPr>
        <p:spPr>
          <a:xfrm>
            <a:off x="1645920" y="3236976"/>
            <a:ext cx="2560320" cy="731520"/>
          </a:xfrm>
          <a:prstGeom prst="rect">
            <a:avLst/>
          </a:prstGeom>
          <a:noFill/>
          <a:ln/>
        </p:spPr>
        <p:txBody>
          <a:bodyPr wrap="square" lIns="0" tIns="0" rIns="0" bIns="0" rtlCol="0" anchor="ctr"/>
          <a:lstStyle/>
          <a:p>
            <a:pPr algn="l" indent="0" marL="0">
              <a:buNone/>
            </a:pPr>
            <a:r>
              <a:rPr lang="en-US" sz="1500" b="1" dirty="0">
                <a:solidFill>
                  <a:srgbClr val="163F7B"/>
                </a:solidFill>
                <a:latin typeface="Trebuchet MS" pitchFamily="34" charset="0"/>
                <a:ea typeface="Trebuchet MS" pitchFamily="34" charset="-122"/>
                <a:cs typeface="Trebuchet MS" pitchFamily="34" charset="-120"/>
              </a:rPr>
              <a:t>Helicopter Stories</a:t>
            </a:r>
            <a:endParaRPr lang="en-US" sz="1500" dirty="0"/>
          </a:p>
        </p:txBody>
      </p:sp>
      <p:sp>
        <p:nvSpPr>
          <p:cNvPr id="17" name="Text 12"/>
          <p:cNvSpPr txBox="1"/>
          <p:nvPr/>
        </p:nvSpPr>
        <p:spPr>
          <a:xfrm>
            <a:off x="4297680" y="3236976"/>
            <a:ext cx="4023360" cy="731520"/>
          </a:xfrm>
          <a:prstGeom prst="rect">
            <a:avLst/>
          </a:prstGeom>
          <a:noFill/>
          <a:ln/>
        </p:spPr>
        <p:txBody>
          <a:bodyPr wrap="square" lIns="0" tIns="0" rIns="0" bIns="0" rtlCol="0" anchor="ctr"/>
          <a:lstStyle/>
          <a:p>
            <a:pPr algn="l" indent="0" marL="0">
              <a:buNone/>
            </a:pPr>
            <a:r>
              <a:rPr lang="en-US" sz="1400" dirty="0">
                <a:solidFill>
                  <a:srgbClr val="1B2A4E"/>
                </a:solidFill>
                <a:latin typeface="Calibri" pitchFamily="34" charset="0"/>
                <a:ea typeface="Calibri" pitchFamily="34" charset="-122"/>
                <a:cs typeface="Calibri" pitchFamily="34" charset="-120"/>
              </a:rPr>
              <a:t>Children make up their own stories, an adult writes them down word for word, and we act them out together.</a:t>
            </a:r>
            <a:endParaRPr lang="en-US" sz="1400" dirty="0"/>
          </a:p>
        </p:txBody>
      </p:sp>
      <p:sp>
        <p:nvSpPr>
          <p:cNvPr id="18" name="Shape 13"/>
          <p:cNvSpPr/>
          <p:nvPr/>
        </p:nvSpPr>
        <p:spPr>
          <a:xfrm>
            <a:off x="731520" y="4032504"/>
            <a:ext cx="7680960" cy="731520"/>
          </a:xfrm>
          <a:prstGeom prst="roundRect">
            <a:avLst>
              <a:gd name="adj" fmla="val 22500"/>
            </a:avLst>
          </a:prstGeom>
          <a:solidFill>
            <a:srgbClr val="E4F4EC"/>
          </a:solidFill>
          <a:ln w="6350">
            <a:solidFill>
              <a:srgbClr val="E4F4EC"/>
            </a:solidFill>
            <a:prstDash val="solid"/>
          </a:ln>
        </p:spPr>
      </p:sp>
      <p:sp>
        <p:nvSpPr>
          <p:cNvPr id="19" name="Shape 14"/>
          <p:cNvSpPr/>
          <p:nvPr/>
        </p:nvSpPr>
        <p:spPr>
          <a:xfrm>
            <a:off x="950976" y="4114800"/>
            <a:ext cx="566928" cy="566928"/>
          </a:xfrm>
          <a:prstGeom prst="ellipse">
            <a:avLst/>
          </a:prstGeom>
          <a:solidFill>
            <a:srgbClr val="12855C"/>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0" name="Image 3" descr="/tmp/claude-0/-home-claude/e1dec3d0-ce85-57b6-b250-27a5eab998e4/scratchpad/mtt/b/assets/ic_brush.png">    </p:cNvPr>
          <p:cNvPicPr>
            <a:picLocks noChangeAspect="1"/>
          </p:cNvPicPr>
          <p:nvPr/>
        </p:nvPicPr>
        <p:blipFill>
          <a:blip r:embed="rId4"/>
          <a:stretch>
            <a:fillRect/>
          </a:stretch>
        </p:blipFill>
        <p:spPr>
          <a:xfrm>
            <a:off x="1092708" y="4256532"/>
            <a:ext cx="283464" cy="283464"/>
          </a:xfrm>
          <a:prstGeom prst="rect">
            <a:avLst/>
          </a:prstGeom>
        </p:spPr>
      </p:pic>
      <p:sp>
        <p:nvSpPr>
          <p:cNvPr id="21" name="Text 15"/>
          <p:cNvSpPr txBox="1"/>
          <p:nvPr/>
        </p:nvSpPr>
        <p:spPr>
          <a:xfrm>
            <a:off x="1645920" y="4032504"/>
            <a:ext cx="2560320" cy="731520"/>
          </a:xfrm>
          <a:prstGeom prst="rect">
            <a:avLst/>
          </a:prstGeom>
          <a:noFill/>
          <a:ln/>
        </p:spPr>
        <p:txBody>
          <a:bodyPr wrap="square" lIns="0" tIns="0" rIns="0" bIns="0" rtlCol="0" anchor="ctr"/>
          <a:lstStyle/>
          <a:p>
            <a:pPr algn="l" indent="0" marL="0">
              <a:buNone/>
            </a:pPr>
            <a:r>
              <a:rPr lang="en-US" sz="1500" b="1" dirty="0">
                <a:solidFill>
                  <a:srgbClr val="163F7B"/>
                </a:solidFill>
                <a:latin typeface="Trebuchet MS" pitchFamily="34" charset="0"/>
                <a:ea typeface="Trebuchet MS" pitchFamily="34" charset="-122"/>
                <a:cs typeface="Trebuchet MS" pitchFamily="34" charset="-120"/>
              </a:rPr>
              <a:t>Drawing Club</a:t>
            </a:r>
            <a:endParaRPr lang="en-US" sz="1500" dirty="0"/>
          </a:p>
        </p:txBody>
      </p:sp>
      <p:sp>
        <p:nvSpPr>
          <p:cNvPr id="22" name="Text 16"/>
          <p:cNvSpPr txBox="1"/>
          <p:nvPr/>
        </p:nvSpPr>
        <p:spPr>
          <a:xfrm>
            <a:off x="4297680" y="4032504"/>
            <a:ext cx="4023360" cy="731520"/>
          </a:xfrm>
          <a:prstGeom prst="rect">
            <a:avLst/>
          </a:prstGeom>
          <a:noFill/>
          <a:ln/>
        </p:spPr>
        <p:txBody>
          <a:bodyPr wrap="square" lIns="0" tIns="0" rIns="0" bIns="0" rtlCol="0" anchor="ctr"/>
          <a:lstStyle/>
          <a:p>
            <a:pPr algn="l" indent="0" marL="0">
              <a:buNone/>
            </a:pPr>
            <a:r>
              <a:rPr lang="en-US" sz="1400" dirty="0">
                <a:solidFill>
                  <a:srgbClr val="1B2A4E"/>
                </a:solidFill>
                <a:latin typeface="Calibri" pitchFamily="34" charset="0"/>
                <a:ea typeface="Calibri" pitchFamily="34" charset="-122"/>
                <a:cs typeface="Calibri" pitchFamily="34" charset="-120"/>
              </a:rPr>
              <a:t>Children draw, talk and write about ideas inspired by a story, building imagination, vocabulary and early writing.</a:t>
            </a:r>
            <a:endParaRPr lang="en-US" sz="1400" dirty="0"/>
          </a:p>
        </p:txBody>
      </p:sp>
      <p:sp>
        <p:nvSpPr>
          <p:cNvPr id="23" name="Shape 17"/>
          <p:cNvSpPr/>
          <p:nvPr/>
        </p:nvSpPr>
        <p:spPr>
          <a:xfrm>
            <a:off x="731520" y="4828032"/>
            <a:ext cx="7680960" cy="731520"/>
          </a:xfrm>
          <a:prstGeom prst="roundRect">
            <a:avLst>
              <a:gd name="adj" fmla="val 22500"/>
            </a:avLst>
          </a:prstGeom>
          <a:solidFill>
            <a:srgbClr val="E6F1FB"/>
          </a:solidFill>
          <a:ln w="6350">
            <a:solidFill>
              <a:srgbClr val="E6F1FB"/>
            </a:solidFill>
            <a:prstDash val="solid"/>
          </a:ln>
        </p:spPr>
      </p:sp>
      <p:sp>
        <p:nvSpPr>
          <p:cNvPr id="24" name="Shape 18"/>
          <p:cNvSpPr/>
          <p:nvPr/>
        </p:nvSpPr>
        <p:spPr>
          <a:xfrm>
            <a:off x="950976" y="4910328"/>
            <a:ext cx="566928" cy="566928"/>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5" name="Image 4" descr="/tmp/claude-0/-home-claude/e1dec3d0-ce85-57b6-b250-27a5eab998e4/scratchpad/mtt/b/assets/ic_sparkhand.png">    </p:cNvPr>
          <p:cNvPicPr>
            <a:picLocks noChangeAspect="1"/>
          </p:cNvPicPr>
          <p:nvPr/>
        </p:nvPicPr>
        <p:blipFill>
          <a:blip r:embed="rId5"/>
          <a:stretch>
            <a:fillRect/>
          </a:stretch>
        </p:blipFill>
        <p:spPr>
          <a:xfrm>
            <a:off x="1092708" y="5052060"/>
            <a:ext cx="283464" cy="283464"/>
          </a:xfrm>
          <a:prstGeom prst="rect">
            <a:avLst/>
          </a:prstGeom>
        </p:spPr>
      </p:pic>
      <p:sp>
        <p:nvSpPr>
          <p:cNvPr id="26" name="Text 19"/>
          <p:cNvSpPr txBox="1"/>
          <p:nvPr/>
        </p:nvSpPr>
        <p:spPr>
          <a:xfrm>
            <a:off x="1645920" y="4828032"/>
            <a:ext cx="2560320" cy="731520"/>
          </a:xfrm>
          <a:prstGeom prst="rect">
            <a:avLst/>
          </a:prstGeom>
          <a:noFill/>
          <a:ln/>
        </p:spPr>
        <p:txBody>
          <a:bodyPr wrap="square" lIns="0" tIns="0" rIns="0" bIns="0" rtlCol="0" anchor="ctr"/>
          <a:lstStyle/>
          <a:p>
            <a:pPr algn="l" indent="0" marL="0">
              <a:buNone/>
            </a:pPr>
            <a:r>
              <a:rPr lang="en-US" sz="1500" b="1" dirty="0">
                <a:solidFill>
                  <a:srgbClr val="163F7B"/>
                </a:solidFill>
                <a:latin typeface="Trebuchet MS" pitchFamily="34" charset="0"/>
                <a:ea typeface="Trebuchet MS" pitchFamily="34" charset="-122"/>
                <a:cs typeface="Trebuchet MS" pitchFamily="34" charset="-120"/>
              </a:rPr>
              <a:t>Funky Fingers</a:t>
            </a:r>
            <a:endParaRPr lang="en-US" sz="1500" dirty="0"/>
          </a:p>
        </p:txBody>
      </p:sp>
      <p:sp>
        <p:nvSpPr>
          <p:cNvPr id="27" name="Text 20"/>
          <p:cNvSpPr txBox="1"/>
          <p:nvPr/>
        </p:nvSpPr>
        <p:spPr>
          <a:xfrm>
            <a:off x="4297680" y="4828032"/>
            <a:ext cx="4023360" cy="731520"/>
          </a:xfrm>
          <a:prstGeom prst="rect">
            <a:avLst/>
          </a:prstGeom>
          <a:noFill/>
          <a:ln/>
        </p:spPr>
        <p:txBody>
          <a:bodyPr wrap="square" lIns="0" tIns="0" rIns="0" bIns="0" rtlCol="0" anchor="ctr"/>
          <a:lstStyle/>
          <a:p>
            <a:pPr algn="l" indent="0" marL="0">
              <a:buNone/>
            </a:pPr>
            <a:r>
              <a:rPr lang="en-US" sz="1400" dirty="0">
                <a:solidFill>
                  <a:srgbClr val="1B2A4E"/>
                </a:solidFill>
                <a:latin typeface="Calibri" pitchFamily="34" charset="0"/>
                <a:ea typeface="Calibri" pitchFamily="34" charset="-122"/>
                <a:cs typeface="Calibri" pitchFamily="34" charset="-120"/>
              </a:rPr>
              <a:t>Playful activities that strengthen little fingers and hands, ready for holding a pencil and writing.</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Our Sparkling Rules</a:t>
            </a:r>
            <a:endParaRPr lang="en-US" sz="2200" dirty="0"/>
          </a:p>
        </p:txBody>
      </p:sp>
      <p:sp>
        <p:nvSpPr>
          <p:cNvPr id="3" name="Shape 1"/>
          <p:cNvSpPr/>
          <p:nvPr/>
        </p:nvSpPr>
        <p:spPr>
          <a:xfrm>
            <a:off x="731520" y="1645920"/>
            <a:ext cx="3749040" cy="1188720"/>
          </a:xfrm>
          <a:prstGeom prst="roundRect">
            <a:avLst>
              <a:gd name="adj" fmla="val 13846"/>
            </a:avLst>
          </a:prstGeom>
          <a:solidFill>
            <a:srgbClr val="FBE8EE"/>
          </a:solidFill>
          <a:ln w="6350">
            <a:solidFill>
              <a:srgbClr val="FBE8EE"/>
            </a:solidFill>
            <a:prstDash val="solid"/>
          </a:ln>
        </p:spPr>
      </p:sp>
      <p:sp>
        <p:nvSpPr>
          <p:cNvPr id="4" name="Shape 2"/>
          <p:cNvSpPr/>
          <p:nvPr/>
        </p:nvSpPr>
        <p:spPr>
          <a:xfrm>
            <a:off x="1001268" y="1851660"/>
            <a:ext cx="777240" cy="7772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heart.png">    </p:cNvPr>
          <p:cNvPicPr>
            <a:picLocks noChangeAspect="1"/>
          </p:cNvPicPr>
          <p:nvPr/>
        </p:nvPicPr>
        <p:blipFill>
          <a:blip r:embed="rId1"/>
          <a:stretch>
            <a:fillRect/>
          </a:stretch>
        </p:blipFill>
        <p:spPr>
          <a:xfrm>
            <a:off x="1195578" y="2045970"/>
            <a:ext cx="388620" cy="388620"/>
          </a:xfrm>
          <a:prstGeom prst="rect">
            <a:avLst/>
          </a:prstGeom>
        </p:spPr>
      </p:pic>
      <p:sp>
        <p:nvSpPr>
          <p:cNvPr id="6" name="Text 3"/>
          <p:cNvSpPr txBox="1"/>
          <p:nvPr/>
        </p:nvSpPr>
        <p:spPr>
          <a:xfrm>
            <a:off x="2011680" y="1645920"/>
            <a:ext cx="2377440" cy="1188720"/>
          </a:xfrm>
          <a:prstGeom prst="rect">
            <a:avLst/>
          </a:prstGeom>
          <a:noFill/>
          <a:ln/>
        </p:spPr>
        <p:txBody>
          <a:bodyPr wrap="square" lIns="0" tIns="0" rIns="0" bIns="0" rtlCol="0" anchor="ctr"/>
          <a:lstStyle/>
          <a:p>
            <a:pPr algn="l" indent="0" marL="0">
              <a:buNone/>
            </a:pPr>
            <a:r>
              <a:rPr lang="en-US" sz="2000" b="1" dirty="0">
                <a:solidFill>
                  <a:srgbClr val="C4194F"/>
                </a:solidFill>
                <a:latin typeface="Trebuchet MS" pitchFamily="34" charset="0"/>
                <a:ea typeface="Trebuchet MS" pitchFamily="34" charset="-122"/>
                <a:cs typeface="Trebuchet MS" pitchFamily="34" charset="-120"/>
              </a:rPr>
              <a:t>Love</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are kind in words and actions</a:t>
            </a:r>
            <a:endParaRPr lang="en-US" sz="2000" dirty="0"/>
          </a:p>
        </p:txBody>
      </p:sp>
      <p:sp>
        <p:nvSpPr>
          <p:cNvPr id="7" name="Shape 4"/>
          <p:cNvSpPr/>
          <p:nvPr/>
        </p:nvSpPr>
        <p:spPr>
          <a:xfrm>
            <a:off x="731520" y="2971800"/>
            <a:ext cx="3749040" cy="1188720"/>
          </a:xfrm>
          <a:prstGeom prst="roundRect">
            <a:avLst>
              <a:gd name="adj" fmla="val 13846"/>
            </a:avLst>
          </a:prstGeom>
          <a:solidFill>
            <a:srgbClr val="FDEBDD"/>
          </a:solidFill>
          <a:ln w="6350">
            <a:solidFill>
              <a:srgbClr val="FDEBDD"/>
            </a:solidFill>
            <a:prstDash val="solid"/>
          </a:ln>
        </p:spPr>
      </p:sp>
      <p:sp>
        <p:nvSpPr>
          <p:cNvPr id="8" name="Shape 5"/>
          <p:cNvSpPr/>
          <p:nvPr/>
        </p:nvSpPr>
        <p:spPr>
          <a:xfrm>
            <a:off x="1001268" y="3177540"/>
            <a:ext cx="777240" cy="777240"/>
          </a:xfrm>
          <a:prstGeom prst="ellipse">
            <a:avLst/>
          </a:prstGeom>
          <a:solidFill>
            <a:srgbClr val="D9650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friends.png">    </p:cNvPr>
          <p:cNvPicPr>
            <a:picLocks noChangeAspect="1"/>
          </p:cNvPicPr>
          <p:nvPr/>
        </p:nvPicPr>
        <p:blipFill>
          <a:blip r:embed="rId2"/>
          <a:stretch>
            <a:fillRect/>
          </a:stretch>
        </p:blipFill>
        <p:spPr>
          <a:xfrm>
            <a:off x="1195578" y="3371850"/>
            <a:ext cx="388620" cy="388620"/>
          </a:xfrm>
          <a:prstGeom prst="rect">
            <a:avLst/>
          </a:prstGeom>
        </p:spPr>
      </p:pic>
      <p:sp>
        <p:nvSpPr>
          <p:cNvPr id="10" name="Text 6"/>
          <p:cNvSpPr txBox="1"/>
          <p:nvPr/>
        </p:nvSpPr>
        <p:spPr>
          <a:xfrm>
            <a:off x="2011680" y="2971800"/>
            <a:ext cx="2377440" cy="1188720"/>
          </a:xfrm>
          <a:prstGeom prst="rect">
            <a:avLst/>
          </a:prstGeom>
          <a:noFill/>
          <a:ln/>
        </p:spPr>
        <p:txBody>
          <a:bodyPr wrap="square" lIns="0" tIns="0" rIns="0" bIns="0" rtlCol="0" anchor="ctr"/>
          <a:lstStyle/>
          <a:p>
            <a:pPr algn="l" indent="0" marL="0">
              <a:buNone/>
            </a:pPr>
            <a:r>
              <a:rPr lang="en-US" sz="2000" b="1" dirty="0">
                <a:solidFill>
                  <a:srgbClr val="D9650F"/>
                </a:solidFill>
                <a:latin typeface="Trebuchet MS" pitchFamily="34" charset="0"/>
                <a:ea typeface="Trebuchet MS" pitchFamily="34" charset="-122"/>
                <a:cs typeface="Trebuchet MS" pitchFamily="34" charset="-120"/>
              </a:rPr>
              <a:t>Friendship</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try to be a good friend</a:t>
            </a:r>
            <a:endParaRPr lang="en-US" sz="2000" dirty="0"/>
          </a:p>
        </p:txBody>
      </p:sp>
      <p:sp>
        <p:nvSpPr>
          <p:cNvPr id="11" name="Shape 7"/>
          <p:cNvSpPr/>
          <p:nvPr/>
        </p:nvSpPr>
        <p:spPr>
          <a:xfrm>
            <a:off x="731520" y="4297680"/>
            <a:ext cx="3749040" cy="1188720"/>
          </a:xfrm>
          <a:prstGeom prst="roundRect">
            <a:avLst>
              <a:gd name="adj" fmla="val 13846"/>
            </a:avLst>
          </a:prstGeom>
          <a:solidFill>
            <a:srgbClr val="DDF1F2"/>
          </a:solidFill>
          <a:ln w="6350">
            <a:solidFill>
              <a:srgbClr val="DDF1F2"/>
            </a:solidFill>
            <a:prstDash val="solid"/>
          </a:ln>
        </p:spPr>
      </p:sp>
      <p:sp>
        <p:nvSpPr>
          <p:cNvPr id="12" name="Shape 8"/>
          <p:cNvSpPr/>
          <p:nvPr/>
        </p:nvSpPr>
        <p:spPr>
          <a:xfrm>
            <a:off x="1001268" y="4503420"/>
            <a:ext cx="777240" cy="777240"/>
          </a:xfrm>
          <a:prstGeom prst="ellipse">
            <a:avLst/>
          </a:prstGeom>
          <a:solidFill>
            <a:srgbClr val="0E7C86"/>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psed.png">    </p:cNvPr>
          <p:cNvPicPr>
            <a:picLocks noChangeAspect="1"/>
          </p:cNvPicPr>
          <p:nvPr/>
        </p:nvPicPr>
        <p:blipFill>
          <a:blip r:embed="rId3"/>
          <a:stretch>
            <a:fillRect/>
          </a:stretch>
        </p:blipFill>
        <p:spPr>
          <a:xfrm>
            <a:off x="1195578" y="4697730"/>
            <a:ext cx="388620" cy="388620"/>
          </a:xfrm>
          <a:prstGeom prst="rect">
            <a:avLst/>
          </a:prstGeom>
        </p:spPr>
      </p:pic>
      <p:sp>
        <p:nvSpPr>
          <p:cNvPr id="14" name="Text 9"/>
          <p:cNvSpPr txBox="1"/>
          <p:nvPr/>
        </p:nvSpPr>
        <p:spPr>
          <a:xfrm>
            <a:off x="2011680" y="4297680"/>
            <a:ext cx="2377440" cy="1188720"/>
          </a:xfrm>
          <a:prstGeom prst="rect">
            <a:avLst/>
          </a:prstGeom>
          <a:noFill/>
          <a:ln/>
        </p:spPr>
        <p:txBody>
          <a:bodyPr wrap="square" lIns="0" tIns="0" rIns="0" bIns="0" rtlCol="0" anchor="ctr"/>
          <a:lstStyle/>
          <a:p>
            <a:pPr algn="l" indent="0" marL="0">
              <a:buNone/>
            </a:pPr>
            <a:r>
              <a:rPr lang="en-US" sz="2000" b="1" dirty="0">
                <a:solidFill>
                  <a:srgbClr val="0E7C86"/>
                </a:solidFill>
                <a:latin typeface="Trebuchet MS" pitchFamily="34" charset="0"/>
                <a:ea typeface="Trebuchet MS" pitchFamily="34" charset="-122"/>
                <a:cs typeface="Trebuchet MS" pitchFamily="34" charset="-120"/>
              </a:rPr>
              <a:t>Compassion</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think about others</a:t>
            </a:r>
            <a:endParaRPr lang="en-US" sz="2000" dirty="0"/>
          </a:p>
        </p:txBody>
      </p:sp>
      <p:sp>
        <p:nvSpPr>
          <p:cNvPr id="15" name="Shape 10"/>
          <p:cNvSpPr/>
          <p:nvPr/>
        </p:nvSpPr>
        <p:spPr>
          <a:xfrm>
            <a:off x="4663440" y="1645920"/>
            <a:ext cx="3749040" cy="1188720"/>
          </a:xfrm>
          <a:prstGeom prst="roundRect">
            <a:avLst>
              <a:gd name="adj" fmla="val 13846"/>
            </a:avLst>
          </a:prstGeom>
          <a:solidFill>
            <a:srgbClr val="E6F1FB"/>
          </a:solidFill>
          <a:ln w="6350">
            <a:solidFill>
              <a:srgbClr val="E6F1FB"/>
            </a:solidFill>
            <a:prstDash val="solid"/>
          </a:ln>
        </p:spPr>
      </p:sp>
      <p:sp>
        <p:nvSpPr>
          <p:cNvPr id="16" name="Shape 11"/>
          <p:cNvSpPr/>
          <p:nvPr/>
        </p:nvSpPr>
        <p:spPr>
          <a:xfrm>
            <a:off x="4933188" y="185166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7" name="Image 3" descr="/tmp/claude-0/-home-claude/e1dec3d0-ce85-57b6-b250-27a5eab998e4/scratchpad/mtt/b/assets/ic_check.png">    </p:cNvPr>
          <p:cNvPicPr>
            <a:picLocks noChangeAspect="1"/>
          </p:cNvPicPr>
          <p:nvPr/>
        </p:nvPicPr>
        <p:blipFill>
          <a:blip r:embed="rId4"/>
          <a:stretch>
            <a:fillRect/>
          </a:stretch>
        </p:blipFill>
        <p:spPr>
          <a:xfrm>
            <a:off x="5127498" y="2045970"/>
            <a:ext cx="388620" cy="388620"/>
          </a:xfrm>
          <a:prstGeom prst="rect">
            <a:avLst/>
          </a:prstGeom>
        </p:spPr>
      </p:pic>
      <p:sp>
        <p:nvSpPr>
          <p:cNvPr id="18" name="Text 12"/>
          <p:cNvSpPr txBox="1"/>
          <p:nvPr/>
        </p:nvSpPr>
        <p:spPr>
          <a:xfrm>
            <a:off x="5943600" y="1645920"/>
            <a:ext cx="2377440" cy="1188720"/>
          </a:xfrm>
          <a:prstGeom prst="rect">
            <a:avLst/>
          </a:prstGeom>
          <a:noFill/>
          <a:ln/>
        </p:spPr>
        <p:txBody>
          <a:bodyPr wrap="square" lIns="0" tIns="0" rIns="0" bIns="0" rtlCol="0" anchor="ctr"/>
          <a:lstStyle/>
          <a:p>
            <a:pPr algn="l" indent="0" marL="0">
              <a:buNone/>
            </a:pPr>
            <a:r>
              <a:rPr lang="en-US" sz="2000" b="1" dirty="0">
                <a:solidFill>
                  <a:srgbClr val="1B7FC4"/>
                </a:solidFill>
                <a:latin typeface="Trebuchet MS" pitchFamily="34" charset="0"/>
                <a:ea typeface="Trebuchet MS" pitchFamily="34" charset="-122"/>
                <a:cs typeface="Trebuchet MS" pitchFamily="34" charset="-120"/>
              </a:rPr>
              <a:t>Honesty</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always tell the truth</a:t>
            </a:r>
            <a:endParaRPr lang="en-US" sz="2000" dirty="0"/>
          </a:p>
        </p:txBody>
      </p:sp>
      <p:sp>
        <p:nvSpPr>
          <p:cNvPr id="19" name="Shape 13"/>
          <p:cNvSpPr/>
          <p:nvPr/>
        </p:nvSpPr>
        <p:spPr>
          <a:xfrm>
            <a:off x="4663440" y="2971800"/>
            <a:ext cx="3749040" cy="1188720"/>
          </a:xfrm>
          <a:prstGeom prst="roundRect">
            <a:avLst>
              <a:gd name="adj" fmla="val 13846"/>
            </a:avLst>
          </a:prstGeom>
          <a:solidFill>
            <a:srgbClr val="F0E9F9"/>
          </a:solidFill>
          <a:ln w="6350">
            <a:solidFill>
              <a:srgbClr val="F0E9F9"/>
            </a:solidFill>
            <a:prstDash val="solid"/>
          </a:ln>
        </p:spPr>
      </p:sp>
      <p:sp>
        <p:nvSpPr>
          <p:cNvPr id="20" name="Shape 14"/>
          <p:cNvSpPr/>
          <p:nvPr/>
        </p:nvSpPr>
        <p:spPr>
          <a:xfrm>
            <a:off x="4933188" y="3177540"/>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1" name="Image 4" descr="/tmp/claude-0/-home-claude/e1dec3d0-ce85-57b6-b250-27a5eab998e4/scratchpad/mtt/b/assets/ic_handshake.png">    </p:cNvPr>
          <p:cNvPicPr>
            <a:picLocks noChangeAspect="1"/>
          </p:cNvPicPr>
          <p:nvPr/>
        </p:nvPicPr>
        <p:blipFill>
          <a:blip r:embed="rId5"/>
          <a:stretch>
            <a:fillRect/>
          </a:stretch>
        </p:blipFill>
        <p:spPr>
          <a:xfrm>
            <a:off x="5127498" y="3371850"/>
            <a:ext cx="388620" cy="388620"/>
          </a:xfrm>
          <a:prstGeom prst="rect">
            <a:avLst/>
          </a:prstGeom>
        </p:spPr>
      </p:pic>
      <p:sp>
        <p:nvSpPr>
          <p:cNvPr id="22" name="Text 15"/>
          <p:cNvSpPr txBox="1"/>
          <p:nvPr/>
        </p:nvSpPr>
        <p:spPr>
          <a:xfrm>
            <a:off x="5943600" y="2971800"/>
            <a:ext cx="2377440" cy="1188720"/>
          </a:xfrm>
          <a:prstGeom prst="rect">
            <a:avLst/>
          </a:prstGeom>
          <a:noFill/>
          <a:ln/>
        </p:spPr>
        <p:txBody>
          <a:bodyPr wrap="square" lIns="0" tIns="0" rIns="0" bIns="0" rtlCol="0" anchor="ctr"/>
          <a:lstStyle/>
          <a:p>
            <a:pPr algn="l" indent="0" marL="0">
              <a:buNone/>
            </a:pPr>
            <a:r>
              <a:rPr lang="en-US" sz="2000" b="1" dirty="0">
                <a:solidFill>
                  <a:srgbClr val="7B3FBF"/>
                </a:solidFill>
                <a:latin typeface="Trebuchet MS" pitchFamily="34" charset="0"/>
                <a:ea typeface="Trebuchet MS" pitchFamily="34" charset="-122"/>
                <a:cs typeface="Trebuchet MS" pitchFamily="34" charset="-120"/>
              </a:rPr>
              <a:t>Forgiveness</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forgive others</a:t>
            </a:r>
            <a:endParaRPr lang="en-US" sz="2000" dirty="0"/>
          </a:p>
        </p:txBody>
      </p:sp>
      <p:sp>
        <p:nvSpPr>
          <p:cNvPr id="23" name="Shape 16"/>
          <p:cNvSpPr/>
          <p:nvPr/>
        </p:nvSpPr>
        <p:spPr>
          <a:xfrm>
            <a:off x="4663440" y="4297680"/>
            <a:ext cx="3749040" cy="1188720"/>
          </a:xfrm>
          <a:prstGeom prst="roundRect">
            <a:avLst>
              <a:gd name="adj" fmla="val 13846"/>
            </a:avLst>
          </a:prstGeom>
          <a:solidFill>
            <a:srgbClr val="E4F4EC"/>
          </a:solidFill>
          <a:ln w="6350">
            <a:solidFill>
              <a:srgbClr val="E4F4EC"/>
            </a:solidFill>
            <a:prstDash val="solid"/>
          </a:ln>
        </p:spPr>
      </p:sp>
      <p:sp>
        <p:nvSpPr>
          <p:cNvPr id="24" name="Shape 17"/>
          <p:cNvSpPr/>
          <p:nvPr/>
        </p:nvSpPr>
        <p:spPr>
          <a:xfrm>
            <a:off x="4933188" y="4503420"/>
            <a:ext cx="777240" cy="777240"/>
          </a:xfrm>
          <a:prstGeom prst="ellipse">
            <a:avLst/>
          </a:prstGeom>
          <a:solidFill>
            <a:srgbClr val="12855C"/>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5" name="Image 5" descr="/tmp/claude-0/-home-claude/e1dec3d0-ce85-57b6-b250-27a5eab998e4/scratchpad/mtt/b/assets/ic_school.png">    </p:cNvPr>
          <p:cNvPicPr>
            <a:picLocks noChangeAspect="1"/>
          </p:cNvPicPr>
          <p:nvPr/>
        </p:nvPicPr>
        <p:blipFill>
          <a:blip r:embed="rId6"/>
          <a:stretch>
            <a:fillRect/>
          </a:stretch>
        </p:blipFill>
        <p:spPr>
          <a:xfrm>
            <a:off x="5127498" y="4697730"/>
            <a:ext cx="388620" cy="388620"/>
          </a:xfrm>
          <a:prstGeom prst="rect">
            <a:avLst/>
          </a:prstGeom>
        </p:spPr>
      </p:pic>
      <p:sp>
        <p:nvSpPr>
          <p:cNvPr id="26" name="Text 18"/>
          <p:cNvSpPr txBox="1"/>
          <p:nvPr/>
        </p:nvSpPr>
        <p:spPr>
          <a:xfrm>
            <a:off x="5943600" y="4297680"/>
            <a:ext cx="2377440" cy="1188720"/>
          </a:xfrm>
          <a:prstGeom prst="rect">
            <a:avLst/>
          </a:prstGeom>
          <a:noFill/>
          <a:ln/>
        </p:spPr>
        <p:txBody>
          <a:bodyPr wrap="square" lIns="0" tIns="0" rIns="0" bIns="0" rtlCol="0" anchor="ctr"/>
          <a:lstStyle/>
          <a:p>
            <a:pPr algn="l" indent="0" marL="0">
              <a:buNone/>
            </a:pPr>
            <a:r>
              <a:rPr lang="en-US" sz="2000" b="1" dirty="0">
                <a:solidFill>
                  <a:srgbClr val="12855C"/>
                </a:solidFill>
                <a:latin typeface="Trebuchet MS" pitchFamily="34" charset="0"/>
                <a:ea typeface="Trebuchet MS" pitchFamily="34" charset="-122"/>
                <a:cs typeface="Trebuchet MS" pitchFamily="34" charset="-120"/>
              </a:rPr>
              <a:t>Respect</a:t>
            </a:r>
            <a:endParaRPr lang="en-US" sz="2000" dirty="0"/>
          </a:p>
          <a:p>
            <a:pPr algn="l" indent="0" marL="0">
              <a:buNone/>
            </a:pPr>
            <a:r>
              <a:rPr lang="en-US" sz="1500" dirty="0">
                <a:solidFill>
                  <a:srgbClr val="1B2A4E"/>
                </a:solidFill>
                <a:latin typeface="Calibri" pitchFamily="34" charset="0"/>
                <a:ea typeface="Calibri" pitchFamily="34" charset="-122"/>
                <a:cs typeface="Calibri" pitchFamily="34" charset="-120"/>
              </a:rPr>
              <a:t>We look after everyone and everything in school</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DARE Jewels – Learning Behaviours</a:t>
            </a:r>
            <a:endParaRPr lang="en-US" sz="2200" dirty="0"/>
          </a:p>
        </p:txBody>
      </p:sp>
      <p:sp>
        <p:nvSpPr>
          <p:cNvPr id="3" name="Shape 1"/>
          <p:cNvSpPr/>
          <p:nvPr/>
        </p:nvSpPr>
        <p:spPr>
          <a:xfrm>
            <a:off x="731520" y="1627632"/>
            <a:ext cx="7680960" cy="777240"/>
          </a:xfrm>
          <a:prstGeom prst="roundRect">
            <a:avLst>
              <a:gd name="adj" fmla="val 21176"/>
            </a:avLst>
          </a:prstGeom>
          <a:solidFill>
            <a:srgbClr val="FDF4DC"/>
          </a:solidFill>
          <a:ln w="6350">
            <a:solidFill>
              <a:srgbClr val="FDF4DC"/>
            </a:solidFill>
            <a:prstDash val="solid"/>
          </a:ln>
        </p:spPr>
      </p:sp>
      <p:sp>
        <p:nvSpPr>
          <p:cNvPr id="4" name="Text 2"/>
          <p:cNvSpPr txBox="1"/>
          <p:nvPr/>
        </p:nvSpPr>
        <p:spPr>
          <a:xfrm>
            <a:off x="914400" y="1627632"/>
            <a:ext cx="7315200" cy="777240"/>
          </a:xfrm>
          <a:prstGeom prst="rect">
            <a:avLst/>
          </a:prstGeom>
          <a:noFill/>
          <a:ln/>
        </p:spPr>
        <p:txBody>
          <a:bodyPr wrap="square" lIns="0" tIns="0" rIns="0" bIns="0" rtlCol="0" anchor="ctr"/>
          <a:lstStyle/>
          <a:p>
            <a:pPr algn="ctr" indent="0" marL="0">
              <a:buNone/>
            </a:pPr>
            <a:r>
              <a:rPr lang="en-US" sz="1700" i="1" dirty="0">
                <a:solidFill>
                  <a:srgbClr val="1B2A4E"/>
                </a:solidFill>
                <a:latin typeface="Calibri" pitchFamily="34" charset="0"/>
                <a:ea typeface="Calibri" pitchFamily="34" charset="-122"/>
                <a:cs typeface="Calibri" pitchFamily="34" charset="-120"/>
              </a:rPr>
              <a:t>‘You walked among the jewels that sparkled like fire.’ (Ezekiel 28:12-14)</a:t>
            </a:r>
            <a:endParaRPr lang="en-US" sz="1700" dirty="0"/>
          </a:p>
        </p:txBody>
      </p:sp>
      <p:sp>
        <p:nvSpPr>
          <p:cNvPr id="5" name="Shape 3"/>
          <p:cNvSpPr/>
          <p:nvPr/>
        </p:nvSpPr>
        <p:spPr>
          <a:xfrm>
            <a:off x="731520" y="2542032"/>
            <a:ext cx="4892040" cy="694944"/>
          </a:xfrm>
          <a:prstGeom prst="roundRect">
            <a:avLst>
              <a:gd name="adj" fmla="val 23684"/>
            </a:avLst>
          </a:prstGeom>
          <a:solidFill>
            <a:srgbClr val="E6F1FB"/>
          </a:solidFill>
          <a:ln w="6350">
            <a:solidFill>
              <a:srgbClr val="E6F1FB"/>
            </a:solidFill>
            <a:prstDash val="solid"/>
          </a:ln>
        </p:spPr>
      </p:sp>
      <p:sp>
        <p:nvSpPr>
          <p:cNvPr id="6" name="Shape 4"/>
          <p:cNvSpPr/>
          <p:nvPr/>
        </p:nvSpPr>
        <p:spPr>
          <a:xfrm>
            <a:off x="795528" y="2606040"/>
            <a:ext cx="2423160" cy="566928"/>
          </a:xfrm>
          <a:prstGeom prst="roundRect">
            <a:avLst>
              <a:gd name="adj" fmla="val 50000"/>
            </a:avLst>
          </a:prstGeom>
          <a:solidFill>
            <a:srgbClr val="1B7FC4"/>
          </a:solidFill>
          <a:ln w="6350">
            <a:solidFill>
              <a:srgbClr val="1B7FC4"/>
            </a:solidFill>
            <a:prstDash val="solid"/>
          </a:ln>
        </p:spPr>
      </p:sp>
      <p:pic>
        <p:nvPicPr>
          <p:cNvPr id="7" name="Image 0" descr="/tmp/claude-0/-home-claude/e1dec3d0-ce85-57b6-b250-27a5eab998e4/scratchpad/mtt/b/assets/gem_white.png">    </p:cNvPr>
          <p:cNvPicPr>
            <a:picLocks noChangeAspect="1"/>
          </p:cNvPicPr>
          <p:nvPr/>
        </p:nvPicPr>
        <p:blipFill>
          <a:blip r:embed="rId1"/>
          <a:stretch>
            <a:fillRect/>
          </a:stretch>
        </p:blipFill>
        <p:spPr>
          <a:xfrm>
            <a:off x="914400" y="2697480"/>
            <a:ext cx="384048" cy="365760"/>
          </a:xfrm>
          <a:prstGeom prst="rect">
            <a:avLst/>
          </a:prstGeom>
        </p:spPr>
      </p:pic>
      <p:sp>
        <p:nvSpPr>
          <p:cNvPr id="8" name="Text 5"/>
          <p:cNvSpPr txBox="1"/>
          <p:nvPr/>
        </p:nvSpPr>
        <p:spPr>
          <a:xfrm>
            <a:off x="1371600" y="2606040"/>
            <a:ext cx="1828800" cy="566928"/>
          </a:xfrm>
          <a:prstGeom prst="rect">
            <a:avLst/>
          </a:prstGeom>
          <a:noFill/>
          <a:ln/>
        </p:spPr>
        <p:txBody>
          <a:bodyPr wrap="square" lIns="0" tIns="0" rIns="0" bIns="0" rtlCol="0" anchor="ctr"/>
          <a:lstStyle/>
          <a:p>
            <a:pPr algn="l" indent="0" marL="0">
              <a:buNone/>
            </a:pPr>
            <a:r>
              <a:rPr lang="en-US" sz="1700" b="1" dirty="0">
                <a:solidFill>
                  <a:srgbClr val="F7C531"/>
                </a:solidFill>
                <a:latin typeface="Trebuchet MS" pitchFamily="34" charset="0"/>
                <a:ea typeface="Trebuchet MS" pitchFamily="34" charset="-122"/>
                <a:cs typeface="Trebuchet MS" pitchFamily="34" charset="-120"/>
              </a:rPr>
              <a:t>D</a:t>
            </a:r>
            <a:pPr algn="l" indent="0" marL="0">
              <a:buNone/>
            </a:pPr>
            <a:r>
              <a:rPr lang="en-US" sz="1300" b="1" dirty="0">
                <a:solidFill>
                  <a:srgbClr val="FFFFFF"/>
                </a:solidFill>
                <a:latin typeface="Trebuchet MS" pitchFamily="34" charset="0"/>
                <a:ea typeface="Trebuchet MS" pitchFamily="34" charset="-122"/>
                <a:cs typeface="Trebuchet MS" pitchFamily="34" charset="-120"/>
              </a:rPr>
              <a:t>aring diamond</a:t>
            </a:r>
            <a:endParaRPr lang="en-US" sz="1700" dirty="0"/>
          </a:p>
        </p:txBody>
      </p:sp>
      <p:sp>
        <p:nvSpPr>
          <p:cNvPr id="9" name="Text 6"/>
          <p:cNvSpPr txBox="1"/>
          <p:nvPr/>
        </p:nvSpPr>
        <p:spPr>
          <a:xfrm>
            <a:off x="3310128" y="2542032"/>
            <a:ext cx="2240280" cy="694944"/>
          </a:xfrm>
          <a:prstGeom prst="rect">
            <a:avLst/>
          </a:prstGeom>
          <a:noFill/>
          <a:ln/>
        </p:spPr>
        <p:txBody>
          <a:bodyPr wrap="square" lIns="0" tIns="0" rIns="0" bIns="0" rtlCol="0" anchor="ctr"/>
          <a:lstStyle/>
          <a:p>
            <a:pPr algn="l" indent="0" marL="0">
              <a:buNone/>
            </a:pPr>
            <a:r>
              <a:rPr lang="en-US" sz="1300" dirty="0">
                <a:solidFill>
                  <a:srgbClr val="1B2A4E"/>
                </a:solidFill>
                <a:latin typeface="Calibri" pitchFamily="34" charset="0"/>
                <a:ea typeface="Calibri" pitchFamily="34" charset="-122"/>
                <a:cs typeface="Calibri" pitchFamily="34" charset="-120"/>
              </a:rPr>
              <a:t>Having a go and trying new things, even when it feels tricky</a:t>
            </a:r>
            <a:endParaRPr lang="en-US" sz="1300" dirty="0"/>
          </a:p>
        </p:txBody>
      </p:sp>
      <p:sp>
        <p:nvSpPr>
          <p:cNvPr id="10" name="Shape 7"/>
          <p:cNvSpPr/>
          <p:nvPr/>
        </p:nvSpPr>
        <p:spPr>
          <a:xfrm>
            <a:off x="731520" y="3319272"/>
            <a:ext cx="4892040" cy="694944"/>
          </a:xfrm>
          <a:prstGeom prst="roundRect">
            <a:avLst>
              <a:gd name="adj" fmla="val 23684"/>
            </a:avLst>
          </a:prstGeom>
          <a:solidFill>
            <a:srgbClr val="F0E9F9"/>
          </a:solidFill>
          <a:ln w="6350">
            <a:solidFill>
              <a:srgbClr val="F0E9F9"/>
            </a:solidFill>
            <a:prstDash val="solid"/>
          </a:ln>
        </p:spPr>
      </p:sp>
      <p:sp>
        <p:nvSpPr>
          <p:cNvPr id="11" name="Shape 8"/>
          <p:cNvSpPr/>
          <p:nvPr/>
        </p:nvSpPr>
        <p:spPr>
          <a:xfrm>
            <a:off x="795528" y="3383280"/>
            <a:ext cx="2423160" cy="566928"/>
          </a:xfrm>
          <a:prstGeom prst="roundRect">
            <a:avLst>
              <a:gd name="adj" fmla="val 50000"/>
            </a:avLst>
          </a:prstGeom>
          <a:solidFill>
            <a:srgbClr val="7B3FBF"/>
          </a:solidFill>
          <a:ln w="6350">
            <a:solidFill>
              <a:srgbClr val="7B3FBF"/>
            </a:solidFill>
            <a:prstDash val="solid"/>
          </a:ln>
        </p:spPr>
      </p:sp>
      <p:pic>
        <p:nvPicPr>
          <p:cNvPr id="12" name="Image 1" descr="/tmp/claude-0/-home-claude/e1dec3d0-ce85-57b6-b250-27a5eab998e4/scratchpad/mtt/b/assets/gem_white.png">    </p:cNvPr>
          <p:cNvPicPr>
            <a:picLocks noChangeAspect="1"/>
          </p:cNvPicPr>
          <p:nvPr/>
        </p:nvPicPr>
        <p:blipFill>
          <a:blip r:embed="rId2"/>
          <a:stretch>
            <a:fillRect/>
          </a:stretch>
        </p:blipFill>
        <p:spPr>
          <a:xfrm>
            <a:off x="914400" y="3474720"/>
            <a:ext cx="384048" cy="365760"/>
          </a:xfrm>
          <a:prstGeom prst="rect">
            <a:avLst/>
          </a:prstGeom>
        </p:spPr>
      </p:pic>
      <p:sp>
        <p:nvSpPr>
          <p:cNvPr id="13" name="Text 9"/>
          <p:cNvSpPr txBox="1"/>
          <p:nvPr/>
        </p:nvSpPr>
        <p:spPr>
          <a:xfrm>
            <a:off x="1371600" y="3383280"/>
            <a:ext cx="1828800" cy="566928"/>
          </a:xfrm>
          <a:prstGeom prst="rect">
            <a:avLst/>
          </a:prstGeom>
          <a:noFill/>
          <a:ln/>
        </p:spPr>
        <p:txBody>
          <a:bodyPr wrap="square" lIns="0" tIns="0" rIns="0" bIns="0" rtlCol="0" anchor="ctr"/>
          <a:lstStyle/>
          <a:p>
            <a:pPr algn="l" indent="0" marL="0">
              <a:buNone/>
            </a:pPr>
            <a:r>
              <a:rPr lang="en-US" sz="1700" b="1" dirty="0">
                <a:solidFill>
                  <a:srgbClr val="F7C531"/>
                </a:solidFill>
                <a:latin typeface="Trebuchet MS" pitchFamily="34" charset="0"/>
                <a:ea typeface="Trebuchet MS" pitchFamily="34" charset="-122"/>
                <a:cs typeface="Trebuchet MS" pitchFamily="34" charset="-120"/>
              </a:rPr>
              <a:t>A</a:t>
            </a:r>
            <a:pPr algn="l" indent="0" marL="0">
              <a:buNone/>
            </a:pPr>
            <a:r>
              <a:rPr lang="en-US" sz="1300" b="1" dirty="0">
                <a:solidFill>
                  <a:srgbClr val="FFFFFF"/>
                </a:solidFill>
                <a:latin typeface="Trebuchet MS" pitchFamily="34" charset="0"/>
                <a:ea typeface="Trebuchet MS" pitchFamily="34" charset="-122"/>
                <a:cs typeface="Trebuchet MS" pitchFamily="34" charset="-120"/>
              </a:rPr>
              <a:t>ctive Amethyst</a:t>
            </a:r>
            <a:endParaRPr lang="en-US" sz="1700" dirty="0"/>
          </a:p>
        </p:txBody>
      </p:sp>
      <p:sp>
        <p:nvSpPr>
          <p:cNvPr id="14" name="Text 10"/>
          <p:cNvSpPr txBox="1"/>
          <p:nvPr/>
        </p:nvSpPr>
        <p:spPr>
          <a:xfrm>
            <a:off x="3310128" y="3319272"/>
            <a:ext cx="2240280" cy="694944"/>
          </a:xfrm>
          <a:prstGeom prst="rect">
            <a:avLst/>
          </a:prstGeom>
          <a:noFill/>
          <a:ln/>
        </p:spPr>
        <p:txBody>
          <a:bodyPr wrap="square" lIns="0" tIns="0" rIns="0" bIns="0" rtlCol="0" anchor="ctr"/>
          <a:lstStyle/>
          <a:p>
            <a:pPr algn="l" indent="0" marL="0">
              <a:buNone/>
            </a:pPr>
            <a:r>
              <a:rPr lang="en-US" sz="1300" dirty="0">
                <a:solidFill>
                  <a:srgbClr val="1B2A4E"/>
                </a:solidFill>
                <a:latin typeface="Calibri" pitchFamily="34" charset="0"/>
                <a:ea typeface="Calibri" pitchFamily="34" charset="-122"/>
                <a:cs typeface="Calibri" pitchFamily="34" charset="-120"/>
              </a:rPr>
              <a:t>Getting stuck in, staying focused and keeping going</a:t>
            </a:r>
            <a:endParaRPr lang="en-US" sz="1300" dirty="0"/>
          </a:p>
        </p:txBody>
      </p:sp>
      <p:sp>
        <p:nvSpPr>
          <p:cNvPr id="15" name="Shape 11"/>
          <p:cNvSpPr/>
          <p:nvPr/>
        </p:nvSpPr>
        <p:spPr>
          <a:xfrm>
            <a:off x="731520" y="4096512"/>
            <a:ext cx="4892040" cy="694944"/>
          </a:xfrm>
          <a:prstGeom prst="roundRect">
            <a:avLst>
              <a:gd name="adj" fmla="val 23684"/>
            </a:avLst>
          </a:prstGeom>
          <a:solidFill>
            <a:srgbClr val="FBE8EE"/>
          </a:solidFill>
          <a:ln w="6350">
            <a:solidFill>
              <a:srgbClr val="FBE8EE"/>
            </a:solidFill>
            <a:prstDash val="solid"/>
          </a:ln>
        </p:spPr>
      </p:sp>
      <p:sp>
        <p:nvSpPr>
          <p:cNvPr id="16" name="Shape 12"/>
          <p:cNvSpPr/>
          <p:nvPr/>
        </p:nvSpPr>
        <p:spPr>
          <a:xfrm>
            <a:off x="795528" y="4160520"/>
            <a:ext cx="2423160" cy="566928"/>
          </a:xfrm>
          <a:prstGeom prst="roundRect">
            <a:avLst>
              <a:gd name="adj" fmla="val 50000"/>
            </a:avLst>
          </a:prstGeom>
          <a:solidFill>
            <a:srgbClr val="C4194F"/>
          </a:solidFill>
          <a:ln w="6350">
            <a:solidFill>
              <a:srgbClr val="C4194F"/>
            </a:solidFill>
            <a:prstDash val="solid"/>
          </a:ln>
        </p:spPr>
      </p:sp>
      <p:pic>
        <p:nvPicPr>
          <p:cNvPr id="17" name="Image 2" descr="/tmp/claude-0/-home-claude/e1dec3d0-ce85-57b6-b250-27a5eab998e4/scratchpad/mtt/b/assets/gem_white.png">    </p:cNvPr>
          <p:cNvPicPr>
            <a:picLocks noChangeAspect="1"/>
          </p:cNvPicPr>
          <p:nvPr/>
        </p:nvPicPr>
        <p:blipFill>
          <a:blip r:embed="rId3"/>
          <a:stretch>
            <a:fillRect/>
          </a:stretch>
        </p:blipFill>
        <p:spPr>
          <a:xfrm>
            <a:off x="914400" y="4251960"/>
            <a:ext cx="384048" cy="365760"/>
          </a:xfrm>
          <a:prstGeom prst="rect">
            <a:avLst/>
          </a:prstGeom>
        </p:spPr>
      </p:pic>
      <p:sp>
        <p:nvSpPr>
          <p:cNvPr id="18" name="Text 13"/>
          <p:cNvSpPr txBox="1"/>
          <p:nvPr/>
        </p:nvSpPr>
        <p:spPr>
          <a:xfrm>
            <a:off x="1371600" y="4160520"/>
            <a:ext cx="1828800" cy="566928"/>
          </a:xfrm>
          <a:prstGeom prst="rect">
            <a:avLst/>
          </a:prstGeom>
          <a:noFill/>
          <a:ln/>
        </p:spPr>
        <p:txBody>
          <a:bodyPr wrap="square" lIns="0" tIns="0" rIns="0" bIns="0" rtlCol="0" anchor="ctr"/>
          <a:lstStyle/>
          <a:p>
            <a:pPr algn="l" indent="0" marL="0">
              <a:buNone/>
            </a:pPr>
            <a:r>
              <a:rPr lang="en-US" sz="1700" b="1" dirty="0">
                <a:solidFill>
                  <a:srgbClr val="F7C531"/>
                </a:solidFill>
                <a:latin typeface="Trebuchet MS" pitchFamily="34" charset="0"/>
                <a:ea typeface="Trebuchet MS" pitchFamily="34" charset="-122"/>
                <a:cs typeface="Trebuchet MS" pitchFamily="34" charset="-120"/>
              </a:rPr>
              <a:t>R</a:t>
            </a:r>
            <a:pPr algn="l" indent="0" marL="0">
              <a:buNone/>
            </a:pPr>
            <a:r>
              <a:rPr lang="en-US" sz="1300" b="1" dirty="0">
                <a:solidFill>
                  <a:srgbClr val="FFFFFF"/>
                </a:solidFill>
                <a:latin typeface="Trebuchet MS" pitchFamily="34" charset="0"/>
                <a:ea typeface="Trebuchet MS" pitchFamily="34" charset="-122"/>
                <a:cs typeface="Trebuchet MS" pitchFamily="34" charset="-120"/>
              </a:rPr>
              <a:t>eflective Ruby</a:t>
            </a:r>
            <a:endParaRPr lang="en-US" sz="1700" dirty="0"/>
          </a:p>
        </p:txBody>
      </p:sp>
      <p:sp>
        <p:nvSpPr>
          <p:cNvPr id="19" name="Text 14"/>
          <p:cNvSpPr txBox="1"/>
          <p:nvPr/>
        </p:nvSpPr>
        <p:spPr>
          <a:xfrm>
            <a:off x="3310128" y="4096512"/>
            <a:ext cx="2240280" cy="694944"/>
          </a:xfrm>
          <a:prstGeom prst="rect">
            <a:avLst/>
          </a:prstGeom>
          <a:noFill/>
          <a:ln/>
        </p:spPr>
        <p:txBody>
          <a:bodyPr wrap="square" lIns="0" tIns="0" rIns="0" bIns="0" rtlCol="0" anchor="ctr"/>
          <a:lstStyle/>
          <a:p>
            <a:pPr algn="l" indent="0" marL="0">
              <a:buNone/>
            </a:pPr>
            <a:r>
              <a:rPr lang="en-US" sz="1300" dirty="0">
                <a:solidFill>
                  <a:srgbClr val="1B2A4E"/>
                </a:solidFill>
                <a:latin typeface="Calibri" pitchFamily="34" charset="0"/>
                <a:ea typeface="Calibri" pitchFamily="34" charset="-122"/>
                <a:cs typeface="Calibri" pitchFamily="34" charset="-120"/>
              </a:rPr>
              <a:t>Thinking about what we have learned and how we can do even better</a:t>
            </a:r>
            <a:endParaRPr lang="en-US" sz="1300" dirty="0"/>
          </a:p>
        </p:txBody>
      </p:sp>
      <p:sp>
        <p:nvSpPr>
          <p:cNvPr id="20" name="Shape 15"/>
          <p:cNvSpPr/>
          <p:nvPr/>
        </p:nvSpPr>
        <p:spPr>
          <a:xfrm>
            <a:off x="731520" y="4873752"/>
            <a:ext cx="4892040" cy="694944"/>
          </a:xfrm>
          <a:prstGeom prst="roundRect">
            <a:avLst>
              <a:gd name="adj" fmla="val 23684"/>
            </a:avLst>
          </a:prstGeom>
          <a:solidFill>
            <a:srgbClr val="E4F4EC"/>
          </a:solidFill>
          <a:ln w="6350">
            <a:solidFill>
              <a:srgbClr val="E4F4EC"/>
            </a:solidFill>
            <a:prstDash val="solid"/>
          </a:ln>
        </p:spPr>
      </p:sp>
      <p:sp>
        <p:nvSpPr>
          <p:cNvPr id="21" name="Shape 16"/>
          <p:cNvSpPr/>
          <p:nvPr/>
        </p:nvSpPr>
        <p:spPr>
          <a:xfrm>
            <a:off x="795528" y="4937760"/>
            <a:ext cx="2423160" cy="566928"/>
          </a:xfrm>
          <a:prstGeom prst="roundRect">
            <a:avLst>
              <a:gd name="adj" fmla="val 50000"/>
            </a:avLst>
          </a:prstGeom>
          <a:solidFill>
            <a:srgbClr val="12855C"/>
          </a:solidFill>
          <a:ln w="6350">
            <a:solidFill>
              <a:srgbClr val="12855C"/>
            </a:solidFill>
            <a:prstDash val="solid"/>
          </a:ln>
        </p:spPr>
      </p:sp>
      <p:pic>
        <p:nvPicPr>
          <p:cNvPr id="22" name="Image 3" descr="/tmp/claude-0/-home-claude/e1dec3d0-ce85-57b6-b250-27a5eab998e4/scratchpad/mtt/b/assets/gem_white.png">    </p:cNvPr>
          <p:cNvPicPr>
            <a:picLocks noChangeAspect="1"/>
          </p:cNvPicPr>
          <p:nvPr/>
        </p:nvPicPr>
        <p:blipFill>
          <a:blip r:embed="rId4"/>
          <a:stretch>
            <a:fillRect/>
          </a:stretch>
        </p:blipFill>
        <p:spPr>
          <a:xfrm>
            <a:off x="914400" y="5029200"/>
            <a:ext cx="384048" cy="365760"/>
          </a:xfrm>
          <a:prstGeom prst="rect">
            <a:avLst/>
          </a:prstGeom>
        </p:spPr>
      </p:pic>
      <p:sp>
        <p:nvSpPr>
          <p:cNvPr id="23" name="Text 17"/>
          <p:cNvSpPr txBox="1"/>
          <p:nvPr/>
        </p:nvSpPr>
        <p:spPr>
          <a:xfrm>
            <a:off x="1371600" y="4937760"/>
            <a:ext cx="1828800" cy="566928"/>
          </a:xfrm>
          <a:prstGeom prst="rect">
            <a:avLst/>
          </a:prstGeom>
          <a:noFill/>
          <a:ln/>
        </p:spPr>
        <p:txBody>
          <a:bodyPr wrap="square" lIns="0" tIns="0" rIns="0" bIns="0" rtlCol="0" anchor="ctr"/>
          <a:lstStyle/>
          <a:p>
            <a:pPr algn="l" indent="0" marL="0">
              <a:buNone/>
            </a:pPr>
            <a:r>
              <a:rPr lang="en-US" sz="1700" b="1" dirty="0">
                <a:solidFill>
                  <a:srgbClr val="F7C531"/>
                </a:solidFill>
                <a:latin typeface="Trebuchet MS" pitchFamily="34" charset="0"/>
                <a:ea typeface="Trebuchet MS" pitchFamily="34" charset="-122"/>
                <a:cs typeface="Trebuchet MS" pitchFamily="34" charset="-120"/>
              </a:rPr>
              <a:t>E</a:t>
            </a:r>
            <a:pPr algn="l" indent="0" marL="0">
              <a:buNone/>
            </a:pPr>
            <a:r>
              <a:rPr lang="en-US" sz="1300" b="1" dirty="0">
                <a:solidFill>
                  <a:srgbClr val="FFFFFF"/>
                </a:solidFill>
                <a:latin typeface="Trebuchet MS" pitchFamily="34" charset="0"/>
                <a:ea typeface="Trebuchet MS" pitchFamily="34" charset="-122"/>
                <a:cs typeface="Trebuchet MS" pitchFamily="34" charset="-120"/>
              </a:rPr>
              <a:t>xploring Emerald</a:t>
            </a:r>
            <a:endParaRPr lang="en-US" sz="1700" dirty="0"/>
          </a:p>
        </p:txBody>
      </p:sp>
      <p:sp>
        <p:nvSpPr>
          <p:cNvPr id="24" name="Text 18"/>
          <p:cNvSpPr txBox="1"/>
          <p:nvPr/>
        </p:nvSpPr>
        <p:spPr>
          <a:xfrm>
            <a:off x="3310128" y="4873752"/>
            <a:ext cx="2240280" cy="694944"/>
          </a:xfrm>
          <a:prstGeom prst="rect">
            <a:avLst/>
          </a:prstGeom>
          <a:noFill/>
          <a:ln/>
        </p:spPr>
        <p:txBody>
          <a:bodyPr wrap="square" lIns="0" tIns="0" rIns="0" bIns="0" rtlCol="0" anchor="ctr"/>
          <a:lstStyle/>
          <a:p>
            <a:pPr algn="l" indent="0" marL="0">
              <a:buNone/>
            </a:pPr>
            <a:r>
              <a:rPr lang="en-US" sz="1300" dirty="0">
                <a:solidFill>
                  <a:srgbClr val="1B2A4E"/>
                </a:solidFill>
                <a:latin typeface="Calibri" pitchFamily="34" charset="0"/>
                <a:ea typeface="Calibri" pitchFamily="34" charset="-122"/>
                <a:cs typeface="Calibri" pitchFamily="34" charset="-120"/>
              </a:rPr>
              <a:t>Being curious, asking questions and finding things out</a:t>
            </a:r>
            <a:endParaRPr lang="en-US" sz="1300" dirty="0"/>
          </a:p>
        </p:txBody>
      </p:sp>
      <p:pic>
        <p:nvPicPr>
          <p:cNvPr id="25" name="Image 4" descr="Door display of the four DARE learning behaviour jewels">    </p:cNvPr>
          <p:cNvPicPr>
            <a:picLocks noChangeAspect="1"/>
          </p:cNvPicPr>
          <p:nvPr/>
        </p:nvPicPr>
        <p:blipFill>
          <a:blip r:embed="rId5"/>
          <a:stretch>
            <a:fillRect/>
          </a:stretch>
        </p:blipFill>
        <p:spPr>
          <a:xfrm rot="-120000">
            <a:off x="5687568" y="2624328"/>
            <a:ext cx="2980944" cy="2313432"/>
          </a:xfrm>
          <a:prstGeom prst="rect">
            <a:avLst/>
          </a:prstGeom>
        </p:spPr>
      </p:pic>
      <p:pic>
        <p:nvPicPr>
          <p:cNvPr id="26" name="Image 5" descr="/tmp/claude-0/-home-claude/e1dec3d0-ce85-57b6-b250-27a5eab998e4/scratchpad/mtt/b/assets/gem_gold.png">    </p:cNvPr>
          <p:cNvPicPr>
            <a:picLocks noChangeAspect="1"/>
          </p:cNvPicPr>
          <p:nvPr/>
        </p:nvPicPr>
        <p:blipFill>
          <a:blip r:embed="rId6"/>
          <a:stretch>
            <a:fillRect/>
          </a:stretch>
        </p:blipFill>
        <p:spPr>
          <a:xfrm>
            <a:off x="6903720" y="4983480"/>
            <a:ext cx="502920" cy="47777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Monitoring Progress</a:t>
            </a:r>
            <a:endParaRPr lang="en-US" sz="2200" dirty="0"/>
          </a:p>
        </p:txBody>
      </p:sp>
      <p:sp>
        <p:nvSpPr>
          <p:cNvPr id="3" name="Shape 1"/>
          <p:cNvSpPr/>
          <p:nvPr/>
        </p:nvSpPr>
        <p:spPr>
          <a:xfrm>
            <a:off x="731520" y="1645920"/>
            <a:ext cx="7680960" cy="1097280"/>
          </a:xfrm>
          <a:prstGeom prst="roundRect">
            <a:avLst>
              <a:gd name="adj" fmla="val 15000"/>
            </a:avLst>
          </a:prstGeom>
          <a:solidFill>
            <a:srgbClr val="E6F1FB"/>
          </a:solidFill>
          <a:ln w="6350">
            <a:solidFill>
              <a:srgbClr val="E6F1FB"/>
            </a:solidFill>
            <a:prstDash val="solid"/>
          </a:ln>
        </p:spPr>
      </p:sp>
      <p:pic>
        <p:nvPicPr>
          <p:cNvPr id="4" name="Image 0" descr="/tmp/claude-0/-home-claude/e1dec3d0-ce85-57b6-b250-27a5eab998e4/scratchpad/mtt/b/assets/gem_blue.png">    </p:cNvPr>
          <p:cNvPicPr>
            <a:picLocks noChangeAspect="1"/>
          </p:cNvPicPr>
          <p:nvPr/>
        </p:nvPicPr>
        <p:blipFill>
          <a:blip r:embed="rId1"/>
          <a:stretch>
            <a:fillRect/>
          </a:stretch>
        </p:blipFill>
        <p:spPr>
          <a:xfrm>
            <a:off x="914400" y="1929384"/>
            <a:ext cx="548640" cy="521208"/>
          </a:xfrm>
          <a:prstGeom prst="rect">
            <a:avLst/>
          </a:prstGeom>
        </p:spPr>
      </p:pic>
      <p:sp>
        <p:nvSpPr>
          <p:cNvPr id="5" name="Text 2"/>
          <p:cNvSpPr txBox="1"/>
          <p:nvPr/>
        </p:nvSpPr>
        <p:spPr>
          <a:xfrm>
            <a:off x="1691640" y="1645920"/>
            <a:ext cx="6537960" cy="1097280"/>
          </a:xfrm>
          <a:prstGeom prst="rect">
            <a:avLst/>
          </a:prstGeom>
          <a:noFill/>
          <a:ln/>
        </p:spPr>
        <p:txBody>
          <a:bodyPr wrap="square" lIns="0" tIns="0" rIns="0" bIns="0" rtlCol="0" anchor="ctr"/>
          <a:lstStyle/>
          <a:p>
            <a:pPr algn="l" indent="0" marL="0">
              <a:buNone/>
            </a:pPr>
            <a:r>
              <a:rPr lang="en-US" sz="1650" dirty="0">
                <a:solidFill>
                  <a:srgbClr val="1B2A4E"/>
                </a:solidFill>
                <a:latin typeface="Calibri" pitchFamily="34" charset="0"/>
                <a:ea typeface="Calibri" pitchFamily="34" charset="-122"/>
                <a:cs typeface="Calibri" pitchFamily="34" charset="-120"/>
              </a:rPr>
              <a:t>Each of the 7 areas of learning has its own set of </a:t>
            </a:r>
            <a:pPr algn="l" indent="0" marL="0">
              <a:buNone/>
            </a:pPr>
            <a:r>
              <a:rPr lang="en-US" sz="1650" b="1" dirty="0">
                <a:solidFill>
                  <a:srgbClr val="7B3FBF"/>
                </a:solidFill>
                <a:latin typeface="Calibri" pitchFamily="34" charset="0"/>
                <a:ea typeface="Calibri" pitchFamily="34" charset="-122"/>
                <a:cs typeface="Calibri" pitchFamily="34" charset="-120"/>
              </a:rPr>
              <a:t>Early Learning Goals (ELGs)</a:t>
            </a:r>
            <a:pPr algn="l" indent="0" marL="0">
              <a:buNone/>
            </a:pPr>
            <a:r>
              <a:rPr lang="en-US" sz="1650" dirty="0">
                <a:solidFill>
                  <a:srgbClr val="1B2A4E"/>
                </a:solidFill>
                <a:latin typeface="Calibri" pitchFamily="34" charset="0"/>
                <a:ea typeface="Calibri" pitchFamily="34" charset="-122"/>
                <a:cs typeface="Calibri" pitchFamily="34" charset="-120"/>
              </a:rPr>
              <a:t>, which determine what most children are expected to achieve by the end of Reception Class.</a:t>
            </a:r>
            <a:endParaRPr lang="en-US" sz="1650" dirty="0"/>
          </a:p>
        </p:txBody>
      </p:sp>
      <p:sp>
        <p:nvSpPr>
          <p:cNvPr id="6" name="Shape 3"/>
          <p:cNvSpPr/>
          <p:nvPr/>
        </p:nvSpPr>
        <p:spPr>
          <a:xfrm>
            <a:off x="731520" y="2834640"/>
            <a:ext cx="7680960" cy="1097280"/>
          </a:xfrm>
          <a:prstGeom prst="roundRect">
            <a:avLst>
              <a:gd name="adj" fmla="val 15000"/>
            </a:avLst>
          </a:prstGeom>
          <a:solidFill>
            <a:srgbClr val="F0E9F9"/>
          </a:solidFill>
          <a:ln w="6350">
            <a:solidFill>
              <a:srgbClr val="F0E9F9"/>
            </a:solidFill>
            <a:prstDash val="solid"/>
          </a:ln>
        </p:spPr>
      </p:sp>
      <p:pic>
        <p:nvPicPr>
          <p:cNvPr id="7" name="Image 1" descr="/tmp/claude-0/-home-claude/e1dec3d0-ce85-57b6-b250-27a5eab998e4/scratchpad/mtt/b/assets/gem_purple.png">    </p:cNvPr>
          <p:cNvPicPr>
            <a:picLocks noChangeAspect="1"/>
          </p:cNvPicPr>
          <p:nvPr/>
        </p:nvPicPr>
        <p:blipFill>
          <a:blip r:embed="rId2"/>
          <a:stretch>
            <a:fillRect/>
          </a:stretch>
        </p:blipFill>
        <p:spPr>
          <a:xfrm>
            <a:off x="914400" y="3118104"/>
            <a:ext cx="548640" cy="521208"/>
          </a:xfrm>
          <a:prstGeom prst="rect">
            <a:avLst/>
          </a:prstGeom>
        </p:spPr>
      </p:pic>
      <p:sp>
        <p:nvSpPr>
          <p:cNvPr id="8" name="Text 4"/>
          <p:cNvSpPr txBox="1"/>
          <p:nvPr/>
        </p:nvSpPr>
        <p:spPr>
          <a:xfrm>
            <a:off x="1691640" y="2834640"/>
            <a:ext cx="6537960" cy="1097280"/>
          </a:xfrm>
          <a:prstGeom prst="rect">
            <a:avLst/>
          </a:prstGeom>
          <a:noFill/>
          <a:ln/>
        </p:spPr>
        <p:txBody>
          <a:bodyPr wrap="square" lIns="0" tIns="0" rIns="0" bIns="0" rtlCol="0" anchor="ctr"/>
          <a:lstStyle/>
          <a:p>
            <a:pPr algn="l" indent="0" marL="0">
              <a:buNone/>
            </a:pPr>
            <a:r>
              <a:rPr lang="en-US" sz="1650" dirty="0">
                <a:solidFill>
                  <a:srgbClr val="1B2A4E"/>
                </a:solidFill>
                <a:latin typeface="Calibri" pitchFamily="34" charset="0"/>
                <a:ea typeface="Calibri" pitchFamily="34" charset="-122"/>
                <a:cs typeface="Calibri" pitchFamily="34" charset="-120"/>
              </a:rPr>
              <a:t>At the end of the year, we judge whether each child is </a:t>
            </a:r>
            <a:pPr algn="l" indent="0" marL="0">
              <a:buNone/>
            </a:pPr>
            <a:r>
              <a:rPr lang="en-US" sz="1650" b="1" dirty="0">
                <a:solidFill>
                  <a:srgbClr val="7B3FBF"/>
                </a:solidFill>
                <a:latin typeface="Calibri" pitchFamily="34" charset="0"/>
                <a:ea typeface="Calibri" pitchFamily="34" charset="-122"/>
                <a:cs typeface="Calibri" pitchFamily="34" charset="-120"/>
              </a:rPr>
              <a:t>‘meeting expected levels’</a:t>
            </a:r>
            <a:pPr algn="l" indent="0" marL="0">
              <a:buNone/>
            </a:pPr>
            <a:r>
              <a:rPr lang="en-US" sz="1650" dirty="0">
                <a:solidFill>
                  <a:srgbClr val="1B2A4E"/>
                </a:solidFill>
                <a:latin typeface="Calibri" pitchFamily="34" charset="0"/>
                <a:ea typeface="Calibri" pitchFamily="34" charset="-122"/>
                <a:cs typeface="Calibri" pitchFamily="34" charset="-120"/>
              </a:rPr>
              <a:t> or ‘emerging’ against each goal, and we share this with you in your child’s EYFS Profile.</a:t>
            </a:r>
            <a:endParaRPr lang="en-US" sz="1650" dirty="0"/>
          </a:p>
        </p:txBody>
      </p:sp>
      <p:sp>
        <p:nvSpPr>
          <p:cNvPr id="9" name="Shape 5"/>
          <p:cNvSpPr/>
          <p:nvPr/>
        </p:nvSpPr>
        <p:spPr>
          <a:xfrm>
            <a:off x="731520" y="4023360"/>
            <a:ext cx="7680960" cy="1554480"/>
          </a:xfrm>
          <a:prstGeom prst="roundRect">
            <a:avLst>
              <a:gd name="adj" fmla="val 10588"/>
            </a:avLst>
          </a:prstGeom>
          <a:solidFill>
            <a:srgbClr val="FBE8EE"/>
          </a:solidFill>
          <a:ln w="6350">
            <a:solidFill>
              <a:srgbClr val="FBE8EE"/>
            </a:solidFill>
            <a:prstDash val="solid"/>
          </a:ln>
        </p:spPr>
      </p:sp>
      <p:pic>
        <p:nvPicPr>
          <p:cNvPr id="10" name="Image 2" descr="/tmp/claude-0/-home-claude/e1dec3d0-ce85-57b6-b250-27a5eab998e4/scratchpad/mtt/b/assets/gem_ruby.png">    </p:cNvPr>
          <p:cNvPicPr>
            <a:picLocks noChangeAspect="1"/>
          </p:cNvPicPr>
          <p:nvPr/>
        </p:nvPicPr>
        <p:blipFill>
          <a:blip r:embed="rId3"/>
          <a:stretch>
            <a:fillRect/>
          </a:stretch>
        </p:blipFill>
        <p:spPr>
          <a:xfrm>
            <a:off x="914400" y="4535424"/>
            <a:ext cx="548640" cy="521208"/>
          </a:xfrm>
          <a:prstGeom prst="rect">
            <a:avLst/>
          </a:prstGeom>
        </p:spPr>
      </p:pic>
      <p:sp>
        <p:nvSpPr>
          <p:cNvPr id="11" name="Text 6"/>
          <p:cNvSpPr txBox="1"/>
          <p:nvPr/>
        </p:nvSpPr>
        <p:spPr>
          <a:xfrm>
            <a:off x="1691640" y="4023360"/>
            <a:ext cx="6537960" cy="1554480"/>
          </a:xfrm>
          <a:prstGeom prst="rect">
            <a:avLst/>
          </a:prstGeom>
          <a:noFill/>
          <a:ln/>
        </p:spPr>
        <p:txBody>
          <a:bodyPr wrap="square" lIns="0" tIns="0" rIns="0" bIns="0" rtlCol="0" anchor="ctr"/>
          <a:lstStyle/>
          <a:p>
            <a:pPr algn="l" indent="0" marL="0">
              <a:buNone/>
            </a:pPr>
            <a:r>
              <a:rPr lang="en-US" sz="1650" dirty="0">
                <a:solidFill>
                  <a:srgbClr val="1B2A4E"/>
                </a:solidFill>
                <a:latin typeface="Calibri" pitchFamily="34" charset="0"/>
                <a:ea typeface="Calibri" pitchFamily="34" charset="-122"/>
                <a:cs typeface="Calibri" pitchFamily="34" charset="-120"/>
              </a:rPr>
              <a:t>We use </a:t>
            </a:r>
            <a:pPr algn="l" indent="0" marL="0">
              <a:buNone/>
            </a:pPr>
            <a:r>
              <a:rPr lang="en-US" sz="1650" b="1" dirty="0">
                <a:solidFill>
                  <a:srgbClr val="7B3FBF"/>
                </a:solidFill>
                <a:latin typeface="Calibri" pitchFamily="34" charset="0"/>
                <a:ea typeface="Calibri" pitchFamily="34" charset="-122"/>
                <a:cs typeface="Calibri" pitchFamily="34" charset="-120"/>
              </a:rPr>
              <a:t>Development Matters</a:t>
            </a:r>
            <a:pPr algn="l" indent="0" marL="0">
              <a:buNone/>
            </a:pPr>
            <a:r>
              <a:rPr lang="en-US" sz="1650" dirty="0">
                <a:solidFill>
                  <a:srgbClr val="1B2A4E"/>
                </a:solidFill>
                <a:latin typeface="Calibri" pitchFamily="34" charset="0"/>
                <a:ea typeface="Calibri" pitchFamily="34" charset="-122"/>
                <a:cs typeface="Calibri" pitchFamily="34" charset="-120"/>
              </a:rPr>
              <a:t> (the non-statutory curriculum guidance for the EYFS) to identify the developing knowledge, skills, understanding and attitudes that children will need if they are to achieve the Early Learning Goals by the end of the EYFS. These statements will be updated regularly throughout the year to show your child’s progress and development.</a:t>
            </a:r>
            <a:endParaRPr lang="en-US" sz="16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914400" y="640080"/>
            <a:ext cx="7315200" cy="2377440"/>
          </a:xfrm>
          <a:prstGeom prst="rect">
            <a:avLst/>
          </a:prstGeom>
          <a:noFill/>
          <a:ln/>
        </p:spPr>
        <p:txBody>
          <a:bodyPr wrap="square" lIns="0" tIns="0" rIns="0" bIns="0" rtlCol="0" anchor="ctr"/>
          <a:lstStyle/>
          <a:p>
            <a:pPr algn="ctr" indent="0" marL="0">
              <a:buNone/>
            </a:pPr>
            <a:r>
              <a:rPr lang="en-US" sz="3200" b="1" dirty="0">
                <a:solidFill>
                  <a:srgbClr val="FFFFFF"/>
                </a:solidFill>
                <a:latin typeface="Trebuchet MS" pitchFamily="34" charset="0"/>
                <a:ea typeface="Trebuchet MS" pitchFamily="34" charset="-122"/>
                <a:cs typeface="Trebuchet MS" pitchFamily="34" charset="-120"/>
              </a:rPr>
              <a:t>“Adults who help children to play are adults who help children to learn.”</a:t>
            </a:r>
            <a:endParaRPr lang="en-US" sz="3200" dirty="0"/>
          </a:p>
        </p:txBody>
      </p:sp>
      <p:pic>
        <p:nvPicPr>
          <p:cNvPr id="3" name="Image 0" descr="Two children carrying a wooden plank in the outdoor area">    </p:cNvPr>
          <p:cNvPicPr>
            <a:picLocks noChangeAspect="1"/>
          </p:cNvPicPr>
          <p:nvPr/>
        </p:nvPicPr>
        <p:blipFill>
          <a:blip r:embed="rId1"/>
          <a:stretch>
            <a:fillRect/>
          </a:stretch>
        </p:blipFill>
        <p:spPr>
          <a:xfrm rot="-180000">
            <a:off x="1024128" y="3355848"/>
            <a:ext cx="2523744" cy="2523744"/>
          </a:xfrm>
          <a:prstGeom prst="rect">
            <a:avLst/>
          </a:prstGeom>
        </p:spPr>
      </p:pic>
      <p:pic>
        <p:nvPicPr>
          <p:cNvPr id="4" name="Image 1" descr="A child threading ribbons through the outdoor netting">    </p:cNvPr>
          <p:cNvPicPr>
            <a:picLocks noChangeAspect="1"/>
          </p:cNvPicPr>
          <p:nvPr/>
        </p:nvPicPr>
        <p:blipFill>
          <a:blip r:embed="rId2"/>
          <a:stretch>
            <a:fillRect/>
          </a:stretch>
        </p:blipFill>
        <p:spPr>
          <a:xfrm rot="180000">
            <a:off x="5596128" y="3355848"/>
            <a:ext cx="2523744" cy="2523744"/>
          </a:xfrm>
          <a:prstGeom prst="rect">
            <a:avLst/>
          </a:prstGeom>
        </p:spPr>
      </p:pic>
      <p:pic>
        <p:nvPicPr>
          <p:cNvPr id="5" name="Image 2" descr="/tmp/claude-0/-home-claude/e1dec3d0-ce85-57b6-b250-27a5eab998e4/scratchpad/mtt/b/assets/gem_gold.png">    </p:cNvPr>
          <p:cNvPicPr>
            <a:picLocks noChangeAspect="1"/>
          </p:cNvPicPr>
          <p:nvPr/>
        </p:nvPicPr>
        <p:blipFill>
          <a:blip r:embed="rId3"/>
          <a:stretch>
            <a:fillRect/>
          </a:stretch>
        </p:blipFill>
        <p:spPr>
          <a:xfrm>
            <a:off x="3931920" y="4206240"/>
            <a:ext cx="685800" cy="6515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How can you find out how your child is getting on?</a:t>
            </a:r>
            <a:endParaRPr lang="en-US" sz="2200" dirty="0"/>
          </a:p>
        </p:txBody>
      </p:sp>
      <p:sp>
        <p:nvSpPr>
          <p:cNvPr id="3" name="Shape 1"/>
          <p:cNvSpPr/>
          <p:nvPr/>
        </p:nvSpPr>
        <p:spPr>
          <a:xfrm>
            <a:off x="731520" y="1645920"/>
            <a:ext cx="7680960" cy="1005840"/>
          </a:xfrm>
          <a:prstGeom prst="roundRect">
            <a:avLst>
              <a:gd name="adj" fmla="val 16364"/>
            </a:avLst>
          </a:prstGeom>
          <a:solidFill>
            <a:srgbClr val="E6F1FB"/>
          </a:solidFill>
          <a:ln w="6350">
            <a:solidFill>
              <a:srgbClr val="E6F1FB"/>
            </a:solidFill>
            <a:prstDash val="solid"/>
          </a:ln>
        </p:spPr>
      </p:sp>
      <p:sp>
        <p:nvSpPr>
          <p:cNvPr id="4" name="Shape 2"/>
          <p:cNvSpPr/>
          <p:nvPr/>
        </p:nvSpPr>
        <p:spPr>
          <a:xfrm>
            <a:off x="1028700" y="176022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chat.png">    </p:cNvPr>
          <p:cNvPicPr>
            <a:picLocks noChangeAspect="1"/>
          </p:cNvPicPr>
          <p:nvPr/>
        </p:nvPicPr>
        <p:blipFill>
          <a:blip r:embed="rId1"/>
          <a:stretch>
            <a:fillRect/>
          </a:stretch>
        </p:blipFill>
        <p:spPr>
          <a:xfrm>
            <a:off x="1223010" y="1954530"/>
            <a:ext cx="388620" cy="388620"/>
          </a:xfrm>
          <a:prstGeom prst="rect">
            <a:avLst/>
          </a:prstGeom>
        </p:spPr>
      </p:pic>
      <p:sp>
        <p:nvSpPr>
          <p:cNvPr id="6" name="Text 3"/>
          <p:cNvSpPr txBox="1"/>
          <p:nvPr/>
        </p:nvSpPr>
        <p:spPr>
          <a:xfrm>
            <a:off x="2103120" y="1645920"/>
            <a:ext cx="6126480" cy="10058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It is important that parents and staff work together to help your child, so please do communicate with us.</a:t>
            </a:r>
            <a:endParaRPr lang="en-US" sz="1800" dirty="0"/>
          </a:p>
        </p:txBody>
      </p:sp>
      <p:sp>
        <p:nvSpPr>
          <p:cNvPr id="7" name="Shape 4"/>
          <p:cNvSpPr/>
          <p:nvPr/>
        </p:nvSpPr>
        <p:spPr>
          <a:xfrm>
            <a:off x="731520" y="2724912"/>
            <a:ext cx="7680960" cy="868680"/>
          </a:xfrm>
          <a:prstGeom prst="roundRect">
            <a:avLst>
              <a:gd name="adj" fmla="val 18947"/>
            </a:avLst>
          </a:prstGeom>
          <a:solidFill>
            <a:srgbClr val="F0E9F9"/>
          </a:solidFill>
          <a:ln w="6350">
            <a:solidFill>
              <a:srgbClr val="F0E9F9"/>
            </a:solidFill>
            <a:prstDash val="solid"/>
          </a:ln>
        </p:spPr>
      </p:sp>
      <p:sp>
        <p:nvSpPr>
          <p:cNvPr id="8" name="Shape 5"/>
          <p:cNvSpPr/>
          <p:nvPr/>
        </p:nvSpPr>
        <p:spPr>
          <a:xfrm>
            <a:off x="1074420" y="2816352"/>
            <a:ext cx="685800" cy="68580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tablet.png">    </p:cNvPr>
          <p:cNvPicPr>
            <a:picLocks noChangeAspect="1"/>
          </p:cNvPicPr>
          <p:nvPr/>
        </p:nvPicPr>
        <p:blipFill>
          <a:blip r:embed="rId2"/>
          <a:stretch>
            <a:fillRect/>
          </a:stretch>
        </p:blipFill>
        <p:spPr>
          <a:xfrm>
            <a:off x="1245870" y="2987802"/>
            <a:ext cx="342900" cy="342900"/>
          </a:xfrm>
          <a:prstGeom prst="rect">
            <a:avLst/>
          </a:prstGeom>
        </p:spPr>
      </p:pic>
      <p:sp>
        <p:nvSpPr>
          <p:cNvPr id="10" name="Text 6"/>
          <p:cNvSpPr txBox="1"/>
          <p:nvPr/>
        </p:nvSpPr>
        <p:spPr>
          <a:xfrm>
            <a:off x="2103120" y="2724912"/>
            <a:ext cx="6126480" cy="86868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would love any ‘Wow’ moments at home to be uploaded onto Tapestry too!</a:t>
            </a:r>
            <a:endParaRPr lang="en-US" sz="1800" dirty="0"/>
          </a:p>
        </p:txBody>
      </p:sp>
      <p:sp>
        <p:nvSpPr>
          <p:cNvPr id="11" name="Shape 7"/>
          <p:cNvSpPr/>
          <p:nvPr/>
        </p:nvSpPr>
        <p:spPr>
          <a:xfrm>
            <a:off x="731520" y="3666744"/>
            <a:ext cx="7680960" cy="1005840"/>
          </a:xfrm>
          <a:prstGeom prst="roundRect">
            <a:avLst>
              <a:gd name="adj" fmla="val 16364"/>
            </a:avLst>
          </a:prstGeom>
          <a:solidFill>
            <a:srgbClr val="FBE8EE"/>
          </a:solidFill>
          <a:ln w="6350">
            <a:solidFill>
              <a:srgbClr val="FBE8EE"/>
            </a:solidFill>
            <a:prstDash val="solid"/>
          </a:ln>
        </p:spPr>
      </p:sp>
      <p:sp>
        <p:nvSpPr>
          <p:cNvPr id="12" name="Shape 8"/>
          <p:cNvSpPr/>
          <p:nvPr/>
        </p:nvSpPr>
        <p:spPr>
          <a:xfrm>
            <a:off x="1028700" y="3781044"/>
            <a:ext cx="777240" cy="7772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calendar.png">    </p:cNvPr>
          <p:cNvPicPr>
            <a:picLocks noChangeAspect="1"/>
          </p:cNvPicPr>
          <p:nvPr/>
        </p:nvPicPr>
        <p:blipFill>
          <a:blip r:embed="rId3"/>
          <a:stretch>
            <a:fillRect/>
          </a:stretch>
        </p:blipFill>
        <p:spPr>
          <a:xfrm>
            <a:off x="1223010" y="3975354"/>
            <a:ext cx="388620" cy="388620"/>
          </a:xfrm>
          <a:prstGeom prst="rect">
            <a:avLst/>
          </a:prstGeom>
        </p:spPr>
      </p:pic>
      <p:sp>
        <p:nvSpPr>
          <p:cNvPr id="14" name="Text 9"/>
          <p:cNvSpPr txBox="1"/>
          <p:nvPr/>
        </p:nvSpPr>
        <p:spPr>
          <a:xfrm>
            <a:off x="2103120" y="3666744"/>
            <a:ext cx="6126480" cy="10058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have a Parents Evening the week before half term and again in the second half of the Spring term.</a:t>
            </a:r>
            <a:endParaRPr lang="en-US" sz="1800" dirty="0"/>
          </a:p>
        </p:txBody>
      </p:sp>
      <p:sp>
        <p:nvSpPr>
          <p:cNvPr id="15" name="Shape 10"/>
          <p:cNvSpPr/>
          <p:nvPr/>
        </p:nvSpPr>
        <p:spPr>
          <a:xfrm>
            <a:off x="731520" y="4745736"/>
            <a:ext cx="7680960" cy="822960"/>
          </a:xfrm>
          <a:prstGeom prst="roundRect">
            <a:avLst>
              <a:gd name="adj" fmla="val 20000"/>
            </a:avLst>
          </a:prstGeom>
          <a:solidFill>
            <a:srgbClr val="E4F4EC"/>
          </a:solidFill>
          <a:ln w="6350">
            <a:solidFill>
              <a:srgbClr val="E4F4EC"/>
            </a:solidFill>
            <a:prstDash val="solid"/>
          </a:ln>
        </p:spPr>
      </p:sp>
      <p:sp>
        <p:nvSpPr>
          <p:cNvPr id="16" name="Shape 11"/>
          <p:cNvSpPr/>
          <p:nvPr/>
        </p:nvSpPr>
        <p:spPr>
          <a:xfrm>
            <a:off x="1097280" y="4837176"/>
            <a:ext cx="640080" cy="640080"/>
          </a:xfrm>
          <a:prstGeom prst="ellipse">
            <a:avLst/>
          </a:prstGeom>
          <a:solidFill>
            <a:srgbClr val="12855C"/>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7" name="Image 3" descr="/tmp/claude-0/-home-claude/e1dec3d0-ce85-57b6-b250-27a5eab998e4/scratchpad/mtt/b/assets/ic_notes.png">    </p:cNvPr>
          <p:cNvPicPr>
            <a:picLocks noChangeAspect="1"/>
          </p:cNvPicPr>
          <p:nvPr/>
        </p:nvPicPr>
        <p:blipFill>
          <a:blip r:embed="rId4"/>
          <a:stretch>
            <a:fillRect/>
          </a:stretch>
        </p:blipFill>
        <p:spPr>
          <a:xfrm>
            <a:off x="1257300" y="4997196"/>
            <a:ext cx="320040" cy="320040"/>
          </a:xfrm>
          <a:prstGeom prst="rect">
            <a:avLst/>
          </a:prstGeom>
        </p:spPr>
      </p:pic>
      <p:sp>
        <p:nvSpPr>
          <p:cNvPr id="18" name="Text 12"/>
          <p:cNvSpPr txBox="1"/>
          <p:nvPr/>
        </p:nvSpPr>
        <p:spPr>
          <a:xfrm>
            <a:off x="2103120" y="4745736"/>
            <a:ext cx="612648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will also write end of year reports.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The first few weeks</a:t>
            </a:r>
            <a:endParaRPr lang="en-US" sz="2200" dirty="0"/>
          </a:p>
        </p:txBody>
      </p:sp>
      <p:sp>
        <p:nvSpPr>
          <p:cNvPr id="3" name="Shape 1"/>
          <p:cNvSpPr/>
          <p:nvPr/>
        </p:nvSpPr>
        <p:spPr>
          <a:xfrm>
            <a:off x="731520" y="1645920"/>
            <a:ext cx="7680960" cy="1417320"/>
          </a:xfrm>
          <a:prstGeom prst="roundRect">
            <a:avLst>
              <a:gd name="adj" fmla="val 11613"/>
            </a:avLst>
          </a:prstGeom>
          <a:solidFill>
            <a:srgbClr val="E6F1FB"/>
          </a:solidFill>
          <a:ln w="6350">
            <a:solidFill>
              <a:srgbClr val="E6F1FB"/>
            </a:solidFill>
            <a:prstDash val="solid"/>
          </a:ln>
        </p:spPr>
      </p:sp>
      <p:sp>
        <p:nvSpPr>
          <p:cNvPr id="4" name="Shape 2"/>
          <p:cNvSpPr/>
          <p:nvPr/>
        </p:nvSpPr>
        <p:spPr>
          <a:xfrm>
            <a:off x="1028700" y="196596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smile.png">    </p:cNvPr>
          <p:cNvPicPr>
            <a:picLocks noChangeAspect="1"/>
          </p:cNvPicPr>
          <p:nvPr/>
        </p:nvPicPr>
        <p:blipFill>
          <a:blip r:embed="rId1"/>
          <a:stretch>
            <a:fillRect/>
          </a:stretch>
        </p:blipFill>
        <p:spPr>
          <a:xfrm>
            <a:off x="1223010" y="2160270"/>
            <a:ext cx="388620" cy="388620"/>
          </a:xfrm>
          <a:prstGeom prst="rect">
            <a:avLst/>
          </a:prstGeom>
        </p:spPr>
      </p:pic>
      <p:sp>
        <p:nvSpPr>
          <p:cNvPr id="6" name="Text 3"/>
          <p:cNvSpPr txBox="1"/>
          <p:nvPr/>
        </p:nvSpPr>
        <p:spPr>
          <a:xfrm>
            <a:off x="2103120" y="1645920"/>
            <a:ext cx="6126480" cy="141732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will get to know your children and they will get to know us and members of staff in the school. We will find out what the children already know and can do and use their interests to help inform our future planning.</a:t>
            </a:r>
            <a:endParaRPr lang="en-US" sz="1800" dirty="0"/>
          </a:p>
        </p:txBody>
      </p:sp>
      <p:sp>
        <p:nvSpPr>
          <p:cNvPr id="7" name="Shape 4"/>
          <p:cNvSpPr/>
          <p:nvPr/>
        </p:nvSpPr>
        <p:spPr>
          <a:xfrm>
            <a:off x="731520" y="3172968"/>
            <a:ext cx="7680960" cy="1417320"/>
          </a:xfrm>
          <a:prstGeom prst="roundRect">
            <a:avLst>
              <a:gd name="adj" fmla="val 11613"/>
            </a:avLst>
          </a:prstGeom>
          <a:solidFill>
            <a:srgbClr val="F0E9F9"/>
          </a:solidFill>
          <a:ln w="6350">
            <a:solidFill>
              <a:srgbClr val="F0E9F9"/>
            </a:solidFill>
            <a:prstDash val="solid"/>
          </a:ln>
        </p:spPr>
      </p:sp>
      <p:sp>
        <p:nvSpPr>
          <p:cNvPr id="8" name="Shape 5"/>
          <p:cNvSpPr/>
          <p:nvPr/>
        </p:nvSpPr>
        <p:spPr>
          <a:xfrm>
            <a:off x="1028700" y="3493008"/>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clipboard.png">    </p:cNvPr>
          <p:cNvPicPr>
            <a:picLocks noChangeAspect="1"/>
          </p:cNvPicPr>
          <p:nvPr/>
        </p:nvPicPr>
        <p:blipFill>
          <a:blip r:embed="rId2"/>
          <a:stretch>
            <a:fillRect/>
          </a:stretch>
        </p:blipFill>
        <p:spPr>
          <a:xfrm>
            <a:off x="1223010" y="3687318"/>
            <a:ext cx="388620" cy="388620"/>
          </a:xfrm>
          <a:prstGeom prst="rect">
            <a:avLst/>
          </a:prstGeom>
        </p:spPr>
      </p:pic>
      <p:sp>
        <p:nvSpPr>
          <p:cNvPr id="10" name="Text 6"/>
          <p:cNvSpPr txBox="1"/>
          <p:nvPr/>
        </p:nvSpPr>
        <p:spPr>
          <a:xfrm>
            <a:off x="2103120" y="3172968"/>
            <a:ext cx="6126480" cy="141732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do the Reception Baseline Assessment which is a 1:1 activity with a member of staff. It is completed within the first six weeks of term, and you can ask us to share your child’s statement with you.</a:t>
            </a:r>
            <a:endParaRPr lang="en-US" sz="1800" dirty="0"/>
          </a:p>
        </p:txBody>
      </p:sp>
      <p:sp>
        <p:nvSpPr>
          <p:cNvPr id="11" name="Shape 7"/>
          <p:cNvSpPr/>
          <p:nvPr/>
        </p:nvSpPr>
        <p:spPr>
          <a:xfrm>
            <a:off x="731520" y="4700016"/>
            <a:ext cx="7680960" cy="868680"/>
          </a:xfrm>
          <a:prstGeom prst="roundRect">
            <a:avLst>
              <a:gd name="adj" fmla="val 18947"/>
            </a:avLst>
          </a:prstGeom>
          <a:solidFill>
            <a:srgbClr val="FBE8EE"/>
          </a:solidFill>
          <a:ln w="6350">
            <a:solidFill>
              <a:srgbClr val="FBE8EE"/>
            </a:solidFill>
            <a:prstDash val="solid"/>
          </a:ln>
        </p:spPr>
      </p:sp>
      <p:sp>
        <p:nvSpPr>
          <p:cNvPr id="12" name="Shape 8"/>
          <p:cNvSpPr/>
          <p:nvPr/>
        </p:nvSpPr>
        <p:spPr>
          <a:xfrm>
            <a:off x="1074420" y="4791456"/>
            <a:ext cx="685800" cy="68580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sound.png">    </p:cNvPr>
          <p:cNvPicPr>
            <a:picLocks noChangeAspect="1"/>
          </p:cNvPicPr>
          <p:nvPr/>
        </p:nvPicPr>
        <p:blipFill>
          <a:blip r:embed="rId3"/>
          <a:stretch>
            <a:fillRect/>
          </a:stretch>
        </p:blipFill>
        <p:spPr>
          <a:xfrm>
            <a:off x="1245870" y="4962906"/>
            <a:ext cx="342900" cy="342900"/>
          </a:xfrm>
          <a:prstGeom prst="rect">
            <a:avLst/>
          </a:prstGeom>
        </p:spPr>
      </p:pic>
      <p:sp>
        <p:nvSpPr>
          <p:cNvPr id="14" name="Text 9"/>
          <p:cNvSpPr txBox="1"/>
          <p:nvPr/>
        </p:nvSpPr>
        <p:spPr>
          <a:xfrm>
            <a:off x="2103120" y="4700016"/>
            <a:ext cx="6126480" cy="86868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also see what sounds they know and their segmenting and blending skills.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Uniform</a:t>
            </a:r>
            <a:endParaRPr lang="en-US" sz="2200" dirty="0"/>
          </a:p>
        </p:txBody>
      </p:sp>
      <p:sp>
        <p:nvSpPr>
          <p:cNvPr id="3" name="Shape 1"/>
          <p:cNvSpPr/>
          <p:nvPr/>
        </p:nvSpPr>
        <p:spPr>
          <a:xfrm>
            <a:off x="731520" y="1645920"/>
            <a:ext cx="7680960" cy="822960"/>
          </a:xfrm>
          <a:prstGeom prst="roundRect">
            <a:avLst>
              <a:gd name="adj" fmla="val 20000"/>
            </a:avLst>
          </a:prstGeom>
          <a:solidFill>
            <a:srgbClr val="E6F1FB"/>
          </a:solidFill>
          <a:ln w="6350">
            <a:solidFill>
              <a:srgbClr val="E6F1FB"/>
            </a:solidFill>
            <a:prstDash val="solid"/>
          </a:ln>
        </p:spPr>
      </p:sp>
      <p:sp>
        <p:nvSpPr>
          <p:cNvPr id="4" name="Shape 2"/>
          <p:cNvSpPr/>
          <p:nvPr/>
        </p:nvSpPr>
        <p:spPr>
          <a:xfrm>
            <a:off x="1097280" y="1737360"/>
            <a:ext cx="640080" cy="64008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pencil.png">    </p:cNvPr>
          <p:cNvPicPr>
            <a:picLocks noChangeAspect="1"/>
          </p:cNvPicPr>
          <p:nvPr/>
        </p:nvPicPr>
        <p:blipFill>
          <a:blip r:embed="rId1"/>
          <a:stretch>
            <a:fillRect/>
          </a:stretch>
        </p:blipFill>
        <p:spPr>
          <a:xfrm>
            <a:off x="1257300" y="1897380"/>
            <a:ext cx="320040" cy="320040"/>
          </a:xfrm>
          <a:prstGeom prst="rect">
            <a:avLst/>
          </a:prstGeom>
        </p:spPr>
      </p:pic>
      <p:sp>
        <p:nvSpPr>
          <p:cNvPr id="6" name="Text 3"/>
          <p:cNvSpPr txBox="1"/>
          <p:nvPr/>
        </p:nvSpPr>
        <p:spPr>
          <a:xfrm>
            <a:off x="2103120" y="1645920"/>
            <a:ext cx="6126480" cy="822960"/>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Please ensure that your child’s name is in all items of clothing, including shoes and forest school clothes.</a:t>
            </a:r>
            <a:endParaRPr lang="en-US" sz="1700" dirty="0"/>
          </a:p>
        </p:txBody>
      </p:sp>
      <p:sp>
        <p:nvSpPr>
          <p:cNvPr id="7" name="Shape 4"/>
          <p:cNvSpPr/>
          <p:nvPr/>
        </p:nvSpPr>
        <p:spPr>
          <a:xfrm>
            <a:off x="731520" y="2560320"/>
            <a:ext cx="7680960" cy="914400"/>
          </a:xfrm>
          <a:prstGeom prst="roundRect">
            <a:avLst>
              <a:gd name="adj" fmla="val 18000"/>
            </a:avLst>
          </a:prstGeom>
          <a:solidFill>
            <a:srgbClr val="F0E9F9"/>
          </a:solidFill>
          <a:ln w="6350">
            <a:solidFill>
              <a:srgbClr val="F0E9F9"/>
            </a:solidFill>
            <a:prstDash val="solid"/>
          </a:ln>
        </p:spPr>
      </p:sp>
      <p:sp>
        <p:nvSpPr>
          <p:cNvPr id="8" name="Shape 5"/>
          <p:cNvSpPr/>
          <p:nvPr/>
        </p:nvSpPr>
        <p:spPr>
          <a:xfrm>
            <a:off x="1051560" y="2651760"/>
            <a:ext cx="731520" cy="73152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bag.png">    </p:cNvPr>
          <p:cNvPicPr>
            <a:picLocks noChangeAspect="1"/>
          </p:cNvPicPr>
          <p:nvPr/>
        </p:nvPicPr>
        <p:blipFill>
          <a:blip r:embed="rId2"/>
          <a:stretch>
            <a:fillRect/>
          </a:stretch>
        </p:blipFill>
        <p:spPr>
          <a:xfrm>
            <a:off x="1234440" y="2834640"/>
            <a:ext cx="365760" cy="365760"/>
          </a:xfrm>
          <a:prstGeom prst="rect">
            <a:avLst/>
          </a:prstGeom>
        </p:spPr>
      </p:pic>
      <p:sp>
        <p:nvSpPr>
          <p:cNvPr id="10" name="Text 6"/>
          <p:cNvSpPr txBox="1"/>
          <p:nvPr/>
        </p:nvSpPr>
        <p:spPr>
          <a:xfrm>
            <a:off x="2103120" y="2560320"/>
            <a:ext cx="6126480" cy="914400"/>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Please try and keep daily bags to just book bags, spare change of clothes in bags can stay in school until needed to go home.</a:t>
            </a:r>
            <a:endParaRPr lang="en-US" sz="1700" dirty="0"/>
          </a:p>
        </p:txBody>
      </p:sp>
      <p:sp>
        <p:nvSpPr>
          <p:cNvPr id="11" name="Shape 7"/>
          <p:cNvSpPr/>
          <p:nvPr/>
        </p:nvSpPr>
        <p:spPr>
          <a:xfrm>
            <a:off x="731520" y="3566160"/>
            <a:ext cx="7680960" cy="1097280"/>
          </a:xfrm>
          <a:prstGeom prst="roundRect">
            <a:avLst>
              <a:gd name="adj" fmla="val 15000"/>
            </a:avLst>
          </a:prstGeom>
          <a:solidFill>
            <a:srgbClr val="FBE8EE"/>
          </a:solidFill>
          <a:ln w="6350">
            <a:solidFill>
              <a:srgbClr val="FBE8EE"/>
            </a:solidFill>
            <a:prstDash val="solid"/>
          </a:ln>
        </p:spPr>
      </p:sp>
      <p:sp>
        <p:nvSpPr>
          <p:cNvPr id="12" name="Shape 8"/>
          <p:cNvSpPr/>
          <p:nvPr/>
        </p:nvSpPr>
        <p:spPr>
          <a:xfrm>
            <a:off x="1028700" y="3726180"/>
            <a:ext cx="777240" cy="7772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shirt.png">    </p:cNvPr>
          <p:cNvPicPr>
            <a:picLocks noChangeAspect="1"/>
          </p:cNvPicPr>
          <p:nvPr/>
        </p:nvPicPr>
        <p:blipFill>
          <a:blip r:embed="rId3"/>
          <a:stretch>
            <a:fillRect/>
          </a:stretch>
        </p:blipFill>
        <p:spPr>
          <a:xfrm>
            <a:off x="1223010" y="3920490"/>
            <a:ext cx="388620" cy="388620"/>
          </a:xfrm>
          <a:prstGeom prst="rect">
            <a:avLst/>
          </a:prstGeom>
        </p:spPr>
      </p:pic>
      <p:sp>
        <p:nvSpPr>
          <p:cNvPr id="14" name="Text 9"/>
          <p:cNvSpPr txBox="1"/>
          <p:nvPr/>
        </p:nvSpPr>
        <p:spPr>
          <a:xfrm>
            <a:off x="2103120" y="3566160"/>
            <a:ext cx="6126480" cy="1097280"/>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Your child will be taking part in lots of interesting and sometimes messy experiences, so may come home dirty! It is all part of the fun! Having a spare change of clothes in school is very useful.</a:t>
            </a:r>
            <a:endParaRPr lang="en-US" sz="1700" dirty="0"/>
          </a:p>
        </p:txBody>
      </p:sp>
      <p:sp>
        <p:nvSpPr>
          <p:cNvPr id="15" name="Shape 10"/>
          <p:cNvSpPr/>
          <p:nvPr/>
        </p:nvSpPr>
        <p:spPr>
          <a:xfrm>
            <a:off x="731520" y="4754880"/>
            <a:ext cx="7680960" cy="914400"/>
          </a:xfrm>
          <a:prstGeom prst="roundRect">
            <a:avLst>
              <a:gd name="adj" fmla="val 18000"/>
            </a:avLst>
          </a:prstGeom>
          <a:solidFill>
            <a:srgbClr val="E4F4EC"/>
          </a:solidFill>
          <a:ln w="6350">
            <a:solidFill>
              <a:srgbClr val="E4F4EC"/>
            </a:solidFill>
            <a:prstDash val="solid"/>
          </a:ln>
        </p:spPr>
      </p:sp>
      <p:sp>
        <p:nvSpPr>
          <p:cNvPr id="16" name="Shape 11"/>
          <p:cNvSpPr/>
          <p:nvPr/>
        </p:nvSpPr>
        <p:spPr>
          <a:xfrm>
            <a:off x="1051560" y="4846320"/>
            <a:ext cx="731520" cy="731520"/>
          </a:xfrm>
          <a:prstGeom prst="ellipse">
            <a:avLst/>
          </a:prstGeom>
          <a:solidFill>
            <a:srgbClr val="12855C"/>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7" name="Image 3" descr="/tmp/claude-0/-home-claude/e1dec3d0-ce85-57b6-b250-27a5eab998e4/scratchpad/mtt/b/assets/ic_globe.png">    </p:cNvPr>
          <p:cNvPicPr>
            <a:picLocks noChangeAspect="1"/>
          </p:cNvPicPr>
          <p:nvPr/>
        </p:nvPicPr>
        <p:blipFill>
          <a:blip r:embed="rId4"/>
          <a:stretch>
            <a:fillRect/>
          </a:stretch>
        </p:blipFill>
        <p:spPr>
          <a:xfrm>
            <a:off x="1234440" y="5029200"/>
            <a:ext cx="365760" cy="365760"/>
          </a:xfrm>
          <a:prstGeom prst="rect">
            <a:avLst/>
          </a:prstGeom>
        </p:spPr>
      </p:pic>
      <p:sp>
        <p:nvSpPr>
          <p:cNvPr id="18" name="Text 12"/>
          <p:cNvSpPr txBox="1"/>
          <p:nvPr/>
        </p:nvSpPr>
        <p:spPr>
          <a:xfrm>
            <a:off x="2103120" y="4754880"/>
            <a:ext cx="6126480" cy="914400"/>
          </a:xfrm>
          <a:prstGeom prst="rect">
            <a:avLst/>
          </a:prstGeom>
          <a:noFill/>
          <a:ln/>
        </p:spPr>
        <p:txBody>
          <a:bodyPr wrap="square" lIns="0" tIns="0" rIns="0" bIns="0" rtlCol="0" anchor="ctr"/>
          <a:lstStyle/>
          <a:p>
            <a:pPr algn="l" indent="0" marL="0">
              <a:buNone/>
            </a:pPr>
            <a:r>
              <a:rPr lang="en-US" sz="1700" dirty="0">
                <a:solidFill>
                  <a:srgbClr val="1B2A4E"/>
                </a:solidFill>
                <a:latin typeface="Calibri" pitchFamily="34" charset="0"/>
                <a:ea typeface="Calibri" pitchFamily="34" charset="-122"/>
                <a:cs typeface="Calibri" pitchFamily="34" charset="-120"/>
              </a:rPr>
              <a:t>Keep an eye on the school website and look under Rainbows as this will update frequently with information on Topics, Wow days, Forest School and P.E. Days.</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Class Days</a:t>
            </a:r>
            <a:endParaRPr lang="en-US" sz="2200" dirty="0"/>
          </a:p>
        </p:txBody>
      </p:sp>
      <p:sp>
        <p:nvSpPr>
          <p:cNvPr id="3" name="Shape 1"/>
          <p:cNvSpPr/>
          <p:nvPr/>
        </p:nvSpPr>
        <p:spPr>
          <a:xfrm>
            <a:off x="731520" y="1600200"/>
            <a:ext cx="3749040" cy="502920"/>
          </a:xfrm>
          <a:prstGeom prst="roundRect">
            <a:avLst>
              <a:gd name="adj" fmla="val 49091"/>
            </a:avLst>
          </a:prstGeom>
          <a:solidFill>
            <a:srgbClr val="C4194F"/>
          </a:solidFill>
          <a:ln w="6350">
            <a:solidFill>
              <a:srgbClr val="C4194F"/>
            </a:solidFill>
            <a:prstDash val="solid"/>
          </a:ln>
        </p:spPr>
      </p:sp>
      <p:sp>
        <p:nvSpPr>
          <p:cNvPr id="4" name="Text 2"/>
          <p:cNvSpPr txBox="1"/>
          <p:nvPr/>
        </p:nvSpPr>
        <p:spPr>
          <a:xfrm>
            <a:off x="731520" y="1600200"/>
            <a:ext cx="374904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Rainbow 1</a:t>
            </a:r>
            <a:endParaRPr lang="en-US" sz="1800" dirty="0"/>
          </a:p>
        </p:txBody>
      </p:sp>
      <p:sp>
        <p:nvSpPr>
          <p:cNvPr id="5" name="Shape 3"/>
          <p:cNvSpPr/>
          <p:nvPr/>
        </p:nvSpPr>
        <p:spPr>
          <a:xfrm>
            <a:off x="731520" y="2240280"/>
            <a:ext cx="3749040" cy="685800"/>
          </a:xfrm>
          <a:prstGeom prst="roundRect">
            <a:avLst>
              <a:gd name="adj" fmla="val 24000"/>
            </a:avLst>
          </a:prstGeom>
          <a:solidFill>
            <a:srgbClr val="FBE8EE"/>
          </a:solidFill>
          <a:ln w="6350">
            <a:solidFill>
              <a:srgbClr val="FBE8EE"/>
            </a:solidFill>
            <a:prstDash val="solid"/>
          </a:ln>
        </p:spPr>
      </p:sp>
      <p:sp>
        <p:nvSpPr>
          <p:cNvPr id="6" name="Shape 4"/>
          <p:cNvSpPr/>
          <p:nvPr/>
        </p:nvSpPr>
        <p:spPr>
          <a:xfrm>
            <a:off x="950976" y="2299716"/>
            <a:ext cx="566928" cy="566928"/>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7" name="Image 0" descr="/tmp/claude-0/-home-claude/e1dec3d0-ce85-57b6-b250-27a5eab998e4/scratchpad/mtt/b/assets/ic_tree.png">    </p:cNvPr>
          <p:cNvPicPr>
            <a:picLocks noChangeAspect="1"/>
          </p:cNvPicPr>
          <p:nvPr/>
        </p:nvPicPr>
        <p:blipFill>
          <a:blip r:embed="rId1"/>
          <a:stretch>
            <a:fillRect/>
          </a:stretch>
        </p:blipFill>
        <p:spPr>
          <a:xfrm>
            <a:off x="1092708" y="2441448"/>
            <a:ext cx="283464" cy="283464"/>
          </a:xfrm>
          <a:prstGeom prst="rect">
            <a:avLst/>
          </a:prstGeom>
        </p:spPr>
      </p:pic>
      <p:sp>
        <p:nvSpPr>
          <p:cNvPr id="8" name="Text 5"/>
          <p:cNvSpPr txBox="1"/>
          <p:nvPr/>
        </p:nvSpPr>
        <p:spPr>
          <a:xfrm>
            <a:off x="1600200" y="2240280"/>
            <a:ext cx="2743200" cy="685800"/>
          </a:xfrm>
          <a:prstGeom prst="rect">
            <a:avLst/>
          </a:prstGeom>
          <a:noFill/>
          <a:ln/>
        </p:spPr>
        <p:txBody>
          <a:bodyPr wrap="square" lIns="0" tIns="0" rIns="0" bIns="0" rtlCol="0" anchor="ctr"/>
          <a:lstStyle/>
          <a:p>
            <a:pPr algn="l" indent="0" marL="0">
              <a:buNone/>
            </a:pPr>
            <a:r>
              <a:rPr lang="en-US" sz="1500" b="1" dirty="0">
                <a:solidFill>
                  <a:srgbClr val="C4194F"/>
                </a:solidFill>
                <a:latin typeface="Trebuchet MS" pitchFamily="34" charset="0"/>
                <a:ea typeface="Trebuchet MS" pitchFamily="34" charset="-122"/>
                <a:cs typeface="Trebuchet MS" pitchFamily="34" charset="-120"/>
              </a:rPr>
              <a:t>Forest School</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Wednesday afternoon</a:t>
            </a:r>
            <a:endParaRPr lang="en-US" sz="1500" dirty="0"/>
          </a:p>
        </p:txBody>
      </p:sp>
      <p:sp>
        <p:nvSpPr>
          <p:cNvPr id="9" name="Shape 6"/>
          <p:cNvSpPr/>
          <p:nvPr/>
        </p:nvSpPr>
        <p:spPr>
          <a:xfrm>
            <a:off x="731520" y="3017520"/>
            <a:ext cx="3749040" cy="685800"/>
          </a:xfrm>
          <a:prstGeom prst="roundRect">
            <a:avLst>
              <a:gd name="adj" fmla="val 24000"/>
            </a:avLst>
          </a:prstGeom>
          <a:solidFill>
            <a:srgbClr val="FBE8EE"/>
          </a:solidFill>
          <a:ln w="6350">
            <a:solidFill>
              <a:srgbClr val="FBE8EE"/>
            </a:solidFill>
            <a:prstDash val="solid"/>
          </a:ln>
        </p:spPr>
      </p:sp>
      <p:sp>
        <p:nvSpPr>
          <p:cNvPr id="10" name="Shape 7"/>
          <p:cNvSpPr/>
          <p:nvPr/>
        </p:nvSpPr>
        <p:spPr>
          <a:xfrm>
            <a:off x="950976" y="3076956"/>
            <a:ext cx="566928" cy="566928"/>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1" name="Image 1" descr="/tmp/claude-0/-home-claude/e1dec3d0-ce85-57b6-b250-27a5eab998e4/scratchpad/mtt/b/assets/ic_run.png">    </p:cNvPr>
          <p:cNvPicPr>
            <a:picLocks noChangeAspect="1"/>
          </p:cNvPicPr>
          <p:nvPr/>
        </p:nvPicPr>
        <p:blipFill>
          <a:blip r:embed="rId2"/>
          <a:stretch>
            <a:fillRect/>
          </a:stretch>
        </p:blipFill>
        <p:spPr>
          <a:xfrm>
            <a:off x="1092708" y="3218688"/>
            <a:ext cx="283464" cy="283464"/>
          </a:xfrm>
          <a:prstGeom prst="rect">
            <a:avLst/>
          </a:prstGeom>
        </p:spPr>
      </p:pic>
      <p:sp>
        <p:nvSpPr>
          <p:cNvPr id="12" name="Text 8"/>
          <p:cNvSpPr txBox="1"/>
          <p:nvPr/>
        </p:nvSpPr>
        <p:spPr>
          <a:xfrm>
            <a:off x="1600200" y="3017520"/>
            <a:ext cx="2743200" cy="685800"/>
          </a:xfrm>
          <a:prstGeom prst="rect">
            <a:avLst/>
          </a:prstGeom>
          <a:noFill/>
          <a:ln/>
        </p:spPr>
        <p:txBody>
          <a:bodyPr wrap="square" lIns="0" tIns="0" rIns="0" bIns="0" rtlCol="0" anchor="ctr"/>
          <a:lstStyle/>
          <a:p>
            <a:pPr algn="l" indent="0" marL="0">
              <a:buNone/>
            </a:pPr>
            <a:r>
              <a:rPr lang="en-US" sz="1500" b="1" dirty="0">
                <a:solidFill>
                  <a:srgbClr val="C4194F"/>
                </a:solidFill>
                <a:latin typeface="Trebuchet MS" pitchFamily="34" charset="0"/>
                <a:ea typeface="Trebuchet MS" pitchFamily="34" charset="-122"/>
                <a:cs typeface="Trebuchet MS" pitchFamily="34" charset="-120"/>
              </a:rPr>
              <a:t>PE</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Tuesday and Friday</a:t>
            </a:r>
            <a:endParaRPr lang="en-US" sz="1500" dirty="0"/>
          </a:p>
        </p:txBody>
      </p:sp>
      <p:sp>
        <p:nvSpPr>
          <p:cNvPr id="13" name="Shape 9"/>
          <p:cNvSpPr/>
          <p:nvPr/>
        </p:nvSpPr>
        <p:spPr>
          <a:xfrm>
            <a:off x="731520" y="3794760"/>
            <a:ext cx="3749040" cy="685800"/>
          </a:xfrm>
          <a:prstGeom prst="roundRect">
            <a:avLst>
              <a:gd name="adj" fmla="val 24000"/>
            </a:avLst>
          </a:prstGeom>
          <a:solidFill>
            <a:srgbClr val="FBE8EE"/>
          </a:solidFill>
          <a:ln w="6350">
            <a:solidFill>
              <a:srgbClr val="FBE8EE"/>
            </a:solidFill>
            <a:prstDash val="solid"/>
          </a:ln>
        </p:spPr>
      </p:sp>
      <p:sp>
        <p:nvSpPr>
          <p:cNvPr id="14" name="Shape 10"/>
          <p:cNvSpPr/>
          <p:nvPr/>
        </p:nvSpPr>
        <p:spPr>
          <a:xfrm>
            <a:off x="950976" y="3854196"/>
            <a:ext cx="566928" cy="566928"/>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5" name="Image 2" descr="/tmp/claude-0/-home-claude/e1dec3d0-ce85-57b6-b250-27a5eab998e4/scratchpad/mtt/b/assets/ic_sound.png">    </p:cNvPr>
          <p:cNvPicPr>
            <a:picLocks noChangeAspect="1"/>
          </p:cNvPicPr>
          <p:nvPr/>
        </p:nvPicPr>
        <p:blipFill>
          <a:blip r:embed="rId3"/>
          <a:stretch>
            <a:fillRect/>
          </a:stretch>
        </p:blipFill>
        <p:spPr>
          <a:xfrm>
            <a:off x="1092708" y="3995928"/>
            <a:ext cx="283464" cy="283464"/>
          </a:xfrm>
          <a:prstGeom prst="rect">
            <a:avLst/>
          </a:prstGeom>
        </p:spPr>
      </p:pic>
      <p:sp>
        <p:nvSpPr>
          <p:cNvPr id="16" name="Text 11"/>
          <p:cNvSpPr txBox="1"/>
          <p:nvPr/>
        </p:nvSpPr>
        <p:spPr>
          <a:xfrm>
            <a:off x="1600200" y="3794760"/>
            <a:ext cx="2743200" cy="685800"/>
          </a:xfrm>
          <a:prstGeom prst="rect">
            <a:avLst/>
          </a:prstGeom>
          <a:noFill/>
          <a:ln/>
        </p:spPr>
        <p:txBody>
          <a:bodyPr wrap="square" lIns="0" tIns="0" rIns="0" bIns="0" rtlCol="0" anchor="ctr"/>
          <a:lstStyle/>
          <a:p>
            <a:pPr algn="l" indent="0" marL="0">
              <a:buNone/>
            </a:pPr>
            <a:r>
              <a:rPr lang="en-US" sz="1500" b="1" dirty="0">
                <a:solidFill>
                  <a:srgbClr val="C4194F"/>
                </a:solidFill>
                <a:latin typeface="Trebuchet MS" pitchFamily="34" charset="0"/>
                <a:ea typeface="Trebuchet MS" pitchFamily="34" charset="-122"/>
                <a:cs typeface="Trebuchet MS" pitchFamily="34" charset="-120"/>
              </a:rPr>
              <a:t>Music</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Thursday</a:t>
            </a:r>
            <a:endParaRPr lang="en-US" sz="1500" dirty="0"/>
          </a:p>
        </p:txBody>
      </p:sp>
      <p:sp>
        <p:nvSpPr>
          <p:cNvPr id="17" name="Shape 12"/>
          <p:cNvSpPr/>
          <p:nvPr/>
        </p:nvSpPr>
        <p:spPr>
          <a:xfrm>
            <a:off x="4663440" y="1600200"/>
            <a:ext cx="3749040" cy="502920"/>
          </a:xfrm>
          <a:prstGeom prst="roundRect">
            <a:avLst>
              <a:gd name="adj" fmla="val 49091"/>
            </a:avLst>
          </a:prstGeom>
          <a:solidFill>
            <a:srgbClr val="1B7FC4"/>
          </a:solidFill>
          <a:ln w="6350">
            <a:solidFill>
              <a:srgbClr val="1B7FC4"/>
            </a:solidFill>
            <a:prstDash val="solid"/>
          </a:ln>
        </p:spPr>
      </p:sp>
      <p:sp>
        <p:nvSpPr>
          <p:cNvPr id="18" name="Text 13"/>
          <p:cNvSpPr txBox="1"/>
          <p:nvPr/>
        </p:nvSpPr>
        <p:spPr>
          <a:xfrm>
            <a:off x="4663440" y="1600200"/>
            <a:ext cx="374904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Rainbow 2</a:t>
            </a:r>
            <a:endParaRPr lang="en-US" sz="1800" dirty="0"/>
          </a:p>
        </p:txBody>
      </p:sp>
      <p:sp>
        <p:nvSpPr>
          <p:cNvPr id="19" name="Shape 14"/>
          <p:cNvSpPr/>
          <p:nvPr/>
        </p:nvSpPr>
        <p:spPr>
          <a:xfrm>
            <a:off x="4663440" y="2240280"/>
            <a:ext cx="3749040" cy="685800"/>
          </a:xfrm>
          <a:prstGeom prst="roundRect">
            <a:avLst>
              <a:gd name="adj" fmla="val 24000"/>
            </a:avLst>
          </a:prstGeom>
          <a:solidFill>
            <a:srgbClr val="E6F1FB"/>
          </a:solidFill>
          <a:ln w="6350">
            <a:solidFill>
              <a:srgbClr val="E6F1FB"/>
            </a:solidFill>
            <a:prstDash val="solid"/>
          </a:ln>
        </p:spPr>
      </p:sp>
      <p:sp>
        <p:nvSpPr>
          <p:cNvPr id="20" name="Shape 15"/>
          <p:cNvSpPr/>
          <p:nvPr/>
        </p:nvSpPr>
        <p:spPr>
          <a:xfrm>
            <a:off x="4882896" y="2299716"/>
            <a:ext cx="566928" cy="566928"/>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1" name="Image 3" descr="/tmp/claude-0/-home-claude/e1dec3d0-ce85-57b6-b250-27a5eab998e4/scratchpad/mtt/b/assets/ic_tree.png">    </p:cNvPr>
          <p:cNvPicPr>
            <a:picLocks noChangeAspect="1"/>
          </p:cNvPicPr>
          <p:nvPr/>
        </p:nvPicPr>
        <p:blipFill>
          <a:blip r:embed="rId4"/>
          <a:stretch>
            <a:fillRect/>
          </a:stretch>
        </p:blipFill>
        <p:spPr>
          <a:xfrm>
            <a:off x="5024628" y="2441448"/>
            <a:ext cx="283464" cy="283464"/>
          </a:xfrm>
          <a:prstGeom prst="rect">
            <a:avLst/>
          </a:prstGeom>
        </p:spPr>
      </p:pic>
      <p:sp>
        <p:nvSpPr>
          <p:cNvPr id="22" name="Text 16"/>
          <p:cNvSpPr txBox="1"/>
          <p:nvPr/>
        </p:nvSpPr>
        <p:spPr>
          <a:xfrm>
            <a:off x="5532120" y="2240280"/>
            <a:ext cx="2743200" cy="685800"/>
          </a:xfrm>
          <a:prstGeom prst="rect">
            <a:avLst/>
          </a:prstGeom>
          <a:noFill/>
          <a:ln/>
        </p:spPr>
        <p:txBody>
          <a:bodyPr wrap="square" lIns="0" tIns="0" rIns="0" bIns="0" rtlCol="0" anchor="ctr"/>
          <a:lstStyle/>
          <a:p>
            <a:pPr algn="l" indent="0" marL="0">
              <a:buNone/>
            </a:pPr>
            <a:r>
              <a:rPr lang="en-US" sz="1500" b="1" dirty="0">
                <a:solidFill>
                  <a:srgbClr val="1B7FC4"/>
                </a:solidFill>
                <a:latin typeface="Trebuchet MS" pitchFamily="34" charset="0"/>
                <a:ea typeface="Trebuchet MS" pitchFamily="34" charset="-122"/>
                <a:cs typeface="Trebuchet MS" pitchFamily="34" charset="-120"/>
              </a:rPr>
              <a:t>Forest School</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Tuesday morning</a:t>
            </a:r>
            <a:endParaRPr lang="en-US" sz="1500" dirty="0"/>
          </a:p>
        </p:txBody>
      </p:sp>
      <p:sp>
        <p:nvSpPr>
          <p:cNvPr id="23" name="Shape 17"/>
          <p:cNvSpPr/>
          <p:nvPr/>
        </p:nvSpPr>
        <p:spPr>
          <a:xfrm>
            <a:off x="4663440" y="3017520"/>
            <a:ext cx="3749040" cy="685800"/>
          </a:xfrm>
          <a:prstGeom prst="roundRect">
            <a:avLst>
              <a:gd name="adj" fmla="val 24000"/>
            </a:avLst>
          </a:prstGeom>
          <a:solidFill>
            <a:srgbClr val="E6F1FB"/>
          </a:solidFill>
          <a:ln w="6350">
            <a:solidFill>
              <a:srgbClr val="E6F1FB"/>
            </a:solidFill>
            <a:prstDash val="solid"/>
          </a:ln>
        </p:spPr>
      </p:sp>
      <p:sp>
        <p:nvSpPr>
          <p:cNvPr id="24" name="Shape 18"/>
          <p:cNvSpPr/>
          <p:nvPr/>
        </p:nvSpPr>
        <p:spPr>
          <a:xfrm>
            <a:off x="4882896" y="3076956"/>
            <a:ext cx="566928" cy="566928"/>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5" name="Image 4" descr="/tmp/claude-0/-home-claude/e1dec3d0-ce85-57b6-b250-27a5eab998e4/scratchpad/mtt/b/assets/ic_run.png">    </p:cNvPr>
          <p:cNvPicPr>
            <a:picLocks noChangeAspect="1"/>
          </p:cNvPicPr>
          <p:nvPr/>
        </p:nvPicPr>
        <p:blipFill>
          <a:blip r:embed="rId5"/>
          <a:stretch>
            <a:fillRect/>
          </a:stretch>
        </p:blipFill>
        <p:spPr>
          <a:xfrm>
            <a:off x="5024628" y="3218688"/>
            <a:ext cx="283464" cy="283464"/>
          </a:xfrm>
          <a:prstGeom prst="rect">
            <a:avLst/>
          </a:prstGeom>
        </p:spPr>
      </p:pic>
      <p:sp>
        <p:nvSpPr>
          <p:cNvPr id="26" name="Text 19"/>
          <p:cNvSpPr txBox="1"/>
          <p:nvPr/>
        </p:nvSpPr>
        <p:spPr>
          <a:xfrm>
            <a:off x="5532120" y="3017520"/>
            <a:ext cx="2743200" cy="685800"/>
          </a:xfrm>
          <a:prstGeom prst="rect">
            <a:avLst/>
          </a:prstGeom>
          <a:noFill/>
          <a:ln/>
        </p:spPr>
        <p:txBody>
          <a:bodyPr wrap="square" lIns="0" tIns="0" rIns="0" bIns="0" rtlCol="0" anchor="ctr"/>
          <a:lstStyle/>
          <a:p>
            <a:pPr algn="l" indent="0" marL="0">
              <a:buNone/>
            </a:pPr>
            <a:r>
              <a:rPr lang="en-US" sz="1500" b="1" dirty="0">
                <a:solidFill>
                  <a:srgbClr val="1B7FC4"/>
                </a:solidFill>
                <a:latin typeface="Trebuchet MS" pitchFamily="34" charset="0"/>
                <a:ea typeface="Trebuchet MS" pitchFamily="34" charset="-122"/>
                <a:cs typeface="Trebuchet MS" pitchFamily="34" charset="-120"/>
              </a:rPr>
              <a:t>PE</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Tuesday and Friday</a:t>
            </a:r>
            <a:endParaRPr lang="en-US" sz="1500" dirty="0"/>
          </a:p>
        </p:txBody>
      </p:sp>
      <p:sp>
        <p:nvSpPr>
          <p:cNvPr id="27" name="Shape 20"/>
          <p:cNvSpPr/>
          <p:nvPr/>
        </p:nvSpPr>
        <p:spPr>
          <a:xfrm>
            <a:off x="4663440" y="3794760"/>
            <a:ext cx="3749040" cy="685800"/>
          </a:xfrm>
          <a:prstGeom prst="roundRect">
            <a:avLst>
              <a:gd name="adj" fmla="val 24000"/>
            </a:avLst>
          </a:prstGeom>
          <a:solidFill>
            <a:srgbClr val="E6F1FB"/>
          </a:solidFill>
          <a:ln w="6350">
            <a:solidFill>
              <a:srgbClr val="E6F1FB"/>
            </a:solidFill>
            <a:prstDash val="solid"/>
          </a:ln>
        </p:spPr>
      </p:sp>
      <p:sp>
        <p:nvSpPr>
          <p:cNvPr id="28" name="Shape 21"/>
          <p:cNvSpPr/>
          <p:nvPr/>
        </p:nvSpPr>
        <p:spPr>
          <a:xfrm>
            <a:off x="4882896" y="3854196"/>
            <a:ext cx="566928" cy="566928"/>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9" name="Image 5" descr="/tmp/claude-0/-home-claude/e1dec3d0-ce85-57b6-b250-27a5eab998e4/scratchpad/mtt/b/assets/ic_sound.png">    </p:cNvPr>
          <p:cNvPicPr>
            <a:picLocks noChangeAspect="1"/>
          </p:cNvPicPr>
          <p:nvPr/>
        </p:nvPicPr>
        <p:blipFill>
          <a:blip r:embed="rId6"/>
          <a:stretch>
            <a:fillRect/>
          </a:stretch>
        </p:blipFill>
        <p:spPr>
          <a:xfrm>
            <a:off x="5024628" y="3995928"/>
            <a:ext cx="283464" cy="283464"/>
          </a:xfrm>
          <a:prstGeom prst="rect">
            <a:avLst/>
          </a:prstGeom>
        </p:spPr>
      </p:pic>
      <p:sp>
        <p:nvSpPr>
          <p:cNvPr id="30" name="Text 22"/>
          <p:cNvSpPr txBox="1"/>
          <p:nvPr/>
        </p:nvSpPr>
        <p:spPr>
          <a:xfrm>
            <a:off x="5532120" y="3794760"/>
            <a:ext cx="2743200" cy="685800"/>
          </a:xfrm>
          <a:prstGeom prst="rect">
            <a:avLst/>
          </a:prstGeom>
          <a:noFill/>
          <a:ln/>
        </p:spPr>
        <p:txBody>
          <a:bodyPr wrap="square" lIns="0" tIns="0" rIns="0" bIns="0" rtlCol="0" anchor="ctr"/>
          <a:lstStyle/>
          <a:p>
            <a:pPr algn="l" indent="0" marL="0">
              <a:buNone/>
            </a:pPr>
            <a:r>
              <a:rPr lang="en-US" sz="1500" b="1" dirty="0">
                <a:solidFill>
                  <a:srgbClr val="1B7FC4"/>
                </a:solidFill>
                <a:latin typeface="Trebuchet MS" pitchFamily="34" charset="0"/>
                <a:ea typeface="Trebuchet MS" pitchFamily="34" charset="-122"/>
                <a:cs typeface="Trebuchet MS" pitchFamily="34" charset="-120"/>
              </a:rPr>
              <a:t>Music</a:t>
            </a:r>
            <a:endParaRPr lang="en-US" sz="1500" dirty="0"/>
          </a:p>
          <a:p>
            <a:pPr algn="l" indent="0" marL="0">
              <a:buNone/>
            </a:pPr>
            <a:r>
              <a:rPr lang="en-US" sz="1500" dirty="0">
                <a:solidFill>
                  <a:srgbClr val="1B2A4E"/>
                </a:solidFill>
                <a:latin typeface="Calibri" pitchFamily="34" charset="0"/>
                <a:ea typeface="Calibri" pitchFamily="34" charset="-122"/>
                <a:cs typeface="Calibri" pitchFamily="34" charset="-120"/>
              </a:rPr>
              <a:t>Thursday</a:t>
            </a:r>
            <a:endParaRPr lang="en-US" sz="1500" dirty="0"/>
          </a:p>
        </p:txBody>
      </p:sp>
      <p:sp>
        <p:nvSpPr>
          <p:cNvPr id="31" name="Shape 23"/>
          <p:cNvSpPr/>
          <p:nvPr/>
        </p:nvSpPr>
        <p:spPr>
          <a:xfrm>
            <a:off x="731520" y="5029200"/>
            <a:ext cx="7680960" cy="960120"/>
          </a:xfrm>
          <a:prstGeom prst="roundRect">
            <a:avLst>
              <a:gd name="adj" fmla="val 17143"/>
            </a:avLst>
          </a:prstGeom>
          <a:solidFill>
            <a:srgbClr val="FDF4DC"/>
          </a:solidFill>
          <a:ln w="6350">
            <a:solidFill>
              <a:srgbClr val="FDF4DC"/>
            </a:solidFill>
            <a:prstDash val="solid"/>
          </a:ln>
        </p:spPr>
      </p:sp>
      <p:pic>
        <p:nvPicPr>
          <p:cNvPr id="32" name="Image 6" descr="/tmp/claude-0/-home-claude/e1dec3d0-ce85-57b6-b250-27a5eab998e4/scratchpad/mtt/b/assets/gem_gold.png">    </p:cNvPr>
          <p:cNvPicPr>
            <a:picLocks noChangeAspect="1"/>
          </p:cNvPicPr>
          <p:nvPr/>
        </p:nvPicPr>
        <p:blipFill>
          <a:blip r:embed="rId7"/>
          <a:stretch>
            <a:fillRect/>
          </a:stretch>
        </p:blipFill>
        <p:spPr>
          <a:xfrm>
            <a:off x="914400" y="5230368"/>
            <a:ext cx="502920" cy="477774"/>
          </a:xfrm>
          <a:prstGeom prst="rect">
            <a:avLst/>
          </a:prstGeom>
        </p:spPr>
      </p:pic>
      <p:sp>
        <p:nvSpPr>
          <p:cNvPr id="33" name="Text 24"/>
          <p:cNvSpPr txBox="1"/>
          <p:nvPr/>
        </p:nvSpPr>
        <p:spPr>
          <a:xfrm>
            <a:off x="1691640" y="5029200"/>
            <a:ext cx="6583680" cy="960120"/>
          </a:xfrm>
          <a:prstGeom prst="rect">
            <a:avLst/>
          </a:prstGeom>
          <a:noFill/>
          <a:ln/>
        </p:spPr>
        <p:txBody>
          <a:bodyPr wrap="square" lIns="0" tIns="0" rIns="0" bIns="0" rtlCol="0" anchor="ctr"/>
          <a:lstStyle/>
          <a:p>
            <a:pPr algn="l" indent="0" marL="0">
              <a:buNone/>
            </a:pPr>
            <a:r>
              <a:rPr lang="en-US" sz="1600" b="1" dirty="0">
                <a:solidFill>
                  <a:srgbClr val="1B2A4E"/>
                </a:solidFill>
                <a:latin typeface="Trebuchet MS" pitchFamily="34" charset="0"/>
                <a:ea typeface="Trebuchet MS" pitchFamily="34" charset="-122"/>
                <a:cs typeface="Trebuchet MS" pitchFamily="34" charset="-120"/>
              </a:rPr>
              <a:t>Food Technology on alternating Thursdays</a:t>
            </a:r>
            <a:endParaRPr lang="en-US" sz="1600" dirty="0"/>
          </a:p>
          <a:p>
            <a:pPr algn="l" indent="0" marL="0">
              <a:buNone/>
            </a:pPr>
            <a:r>
              <a:rPr lang="en-US" sz="1400" dirty="0">
                <a:solidFill>
                  <a:srgbClr val="1B2A4E"/>
                </a:solidFill>
                <a:latin typeface="Calibri" pitchFamily="34" charset="0"/>
                <a:ea typeface="Calibri" pitchFamily="34" charset="-122"/>
                <a:cs typeface="Calibri" pitchFamily="34" charset="-120"/>
              </a:rPr>
              <a:t>Rainbow 1 one week, Rainbow 2 the following week.</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WOW Days</a:t>
            </a:r>
            <a:endParaRPr lang="en-US" sz="2200" dirty="0"/>
          </a:p>
        </p:txBody>
      </p:sp>
      <p:sp>
        <p:nvSpPr>
          <p:cNvPr id="3" name="Shape 1"/>
          <p:cNvSpPr/>
          <p:nvPr/>
        </p:nvSpPr>
        <p:spPr>
          <a:xfrm>
            <a:off x="731520" y="1691640"/>
            <a:ext cx="7680960" cy="1188720"/>
          </a:xfrm>
          <a:prstGeom prst="roundRect">
            <a:avLst>
              <a:gd name="adj" fmla="val 13846"/>
            </a:avLst>
          </a:prstGeom>
          <a:solidFill>
            <a:srgbClr val="E6F1FB"/>
          </a:solidFill>
          <a:ln w="6350">
            <a:solidFill>
              <a:srgbClr val="E6F1FB"/>
            </a:solidFill>
            <a:prstDash val="solid"/>
          </a:ln>
        </p:spPr>
      </p:sp>
      <p:sp>
        <p:nvSpPr>
          <p:cNvPr id="4" name="Shape 2"/>
          <p:cNvSpPr/>
          <p:nvPr/>
        </p:nvSpPr>
        <p:spPr>
          <a:xfrm>
            <a:off x="1028700" y="189738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calendar.png">    </p:cNvPr>
          <p:cNvPicPr>
            <a:picLocks noChangeAspect="1"/>
          </p:cNvPicPr>
          <p:nvPr/>
        </p:nvPicPr>
        <p:blipFill>
          <a:blip r:embed="rId1"/>
          <a:stretch>
            <a:fillRect/>
          </a:stretch>
        </p:blipFill>
        <p:spPr>
          <a:xfrm>
            <a:off x="1223010" y="2091690"/>
            <a:ext cx="388620" cy="388620"/>
          </a:xfrm>
          <a:prstGeom prst="rect">
            <a:avLst/>
          </a:prstGeom>
        </p:spPr>
      </p:pic>
      <p:sp>
        <p:nvSpPr>
          <p:cNvPr id="6" name="Text 3"/>
          <p:cNvSpPr txBox="1"/>
          <p:nvPr/>
        </p:nvSpPr>
        <p:spPr>
          <a:xfrm>
            <a:off x="2103120" y="1691640"/>
            <a:ext cx="6126480" cy="1188720"/>
          </a:xfrm>
          <a:prstGeom prst="rect">
            <a:avLst/>
          </a:prstGeom>
          <a:noFill/>
          <a:ln/>
        </p:spPr>
        <p:txBody>
          <a:bodyPr wrap="square" lIns="0" tIns="0" rIns="0" bIns="0" rtlCol="0" anchor="ctr"/>
          <a:lstStyle/>
          <a:p>
            <a:pPr algn="l" indent="0" marL="0">
              <a:buNone/>
            </a:pPr>
            <a:r>
              <a:rPr lang="en-US" sz="1900" dirty="0">
                <a:solidFill>
                  <a:srgbClr val="1B2A4E"/>
                </a:solidFill>
                <a:latin typeface="Calibri" pitchFamily="34" charset="0"/>
                <a:ea typeface="Calibri" pitchFamily="34" charset="-122"/>
                <a:cs typeface="Calibri" pitchFamily="34" charset="-120"/>
              </a:rPr>
              <a:t>These normally happen on the first day of each term to start off our new topic.</a:t>
            </a:r>
            <a:endParaRPr lang="en-US" sz="1900" dirty="0"/>
          </a:p>
        </p:txBody>
      </p:sp>
      <p:sp>
        <p:nvSpPr>
          <p:cNvPr id="7" name="Shape 4"/>
          <p:cNvSpPr/>
          <p:nvPr/>
        </p:nvSpPr>
        <p:spPr>
          <a:xfrm>
            <a:off x="731520" y="2971800"/>
            <a:ext cx="7680960" cy="1188720"/>
          </a:xfrm>
          <a:prstGeom prst="roundRect">
            <a:avLst>
              <a:gd name="adj" fmla="val 13846"/>
            </a:avLst>
          </a:prstGeom>
          <a:solidFill>
            <a:srgbClr val="F0E9F9"/>
          </a:solidFill>
          <a:ln w="6350">
            <a:solidFill>
              <a:srgbClr val="F0E9F9"/>
            </a:solidFill>
            <a:prstDash val="solid"/>
          </a:ln>
        </p:spPr>
      </p:sp>
      <p:sp>
        <p:nvSpPr>
          <p:cNvPr id="8" name="Shape 5"/>
          <p:cNvSpPr/>
          <p:nvPr/>
        </p:nvSpPr>
        <p:spPr>
          <a:xfrm>
            <a:off x="1028700" y="3177540"/>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star.png">    </p:cNvPr>
          <p:cNvPicPr>
            <a:picLocks noChangeAspect="1"/>
          </p:cNvPicPr>
          <p:nvPr/>
        </p:nvPicPr>
        <p:blipFill>
          <a:blip r:embed="rId2"/>
          <a:stretch>
            <a:fillRect/>
          </a:stretch>
        </p:blipFill>
        <p:spPr>
          <a:xfrm>
            <a:off x="1223010" y="3371850"/>
            <a:ext cx="388620" cy="388620"/>
          </a:xfrm>
          <a:prstGeom prst="rect">
            <a:avLst/>
          </a:prstGeom>
        </p:spPr>
      </p:pic>
      <p:sp>
        <p:nvSpPr>
          <p:cNvPr id="10" name="Text 6"/>
          <p:cNvSpPr txBox="1"/>
          <p:nvPr/>
        </p:nvSpPr>
        <p:spPr>
          <a:xfrm>
            <a:off x="2103120" y="2971800"/>
            <a:ext cx="6126480" cy="1188720"/>
          </a:xfrm>
          <a:prstGeom prst="rect">
            <a:avLst/>
          </a:prstGeom>
          <a:noFill/>
          <a:ln/>
        </p:spPr>
        <p:txBody>
          <a:bodyPr wrap="square" lIns="0" tIns="0" rIns="0" bIns="0" rtlCol="0" anchor="ctr"/>
          <a:lstStyle/>
          <a:p>
            <a:pPr algn="l" indent="0" marL="0">
              <a:buNone/>
            </a:pPr>
            <a:r>
              <a:rPr lang="en-US" sz="1900" dirty="0">
                <a:solidFill>
                  <a:srgbClr val="1B2A4E"/>
                </a:solidFill>
                <a:latin typeface="Calibri" pitchFamily="34" charset="0"/>
                <a:ea typeface="Calibri" pitchFamily="34" charset="-122"/>
                <a:cs typeface="Calibri" pitchFamily="34" charset="-120"/>
              </a:rPr>
              <a:t>They are used to create excitement and wonder for the children’s learning.</a:t>
            </a:r>
            <a:endParaRPr lang="en-US" sz="1900" dirty="0"/>
          </a:p>
        </p:txBody>
      </p:sp>
      <p:sp>
        <p:nvSpPr>
          <p:cNvPr id="11" name="Shape 7"/>
          <p:cNvSpPr/>
          <p:nvPr/>
        </p:nvSpPr>
        <p:spPr>
          <a:xfrm>
            <a:off x="731520" y="4251960"/>
            <a:ext cx="7680960" cy="1371600"/>
          </a:xfrm>
          <a:prstGeom prst="roundRect">
            <a:avLst>
              <a:gd name="adj" fmla="val 12000"/>
            </a:avLst>
          </a:prstGeom>
          <a:solidFill>
            <a:srgbClr val="FBE8EE"/>
          </a:solidFill>
          <a:ln w="6350">
            <a:solidFill>
              <a:srgbClr val="FBE8EE"/>
            </a:solidFill>
            <a:prstDash val="solid"/>
          </a:ln>
        </p:spPr>
      </p:sp>
      <p:sp>
        <p:nvSpPr>
          <p:cNvPr id="12" name="Shape 8"/>
          <p:cNvSpPr/>
          <p:nvPr/>
        </p:nvSpPr>
        <p:spPr>
          <a:xfrm>
            <a:off x="1028700" y="4549140"/>
            <a:ext cx="777240" cy="7772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envelope.png">    </p:cNvPr>
          <p:cNvPicPr>
            <a:picLocks noChangeAspect="1"/>
          </p:cNvPicPr>
          <p:nvPr/>
        </p:nvPicPr>
        <p:blipFill>
          <a:blip r:embed="rId3"/>
          <a:stretch>
            <a:fillRect/>
          </a:stretch>
        </p:blipFill>
        <p:spPr>
          <a:xfrm>
            <a:off x="1223010" y="4743450"/>
            <a:ext cx="388620" cy="388620"/>
          </a:xfrm>
          <a:prstGeom prst="rect">
            <a:avLst/>
          </a:prstGeom>
        </p:spPr>
      </p:pic>
      <p:sp>
        <p:nvSpPr>
          <p:cNvPr id="14" name="Text 9"/>
          <p:cNvSpPr txBox="1"/>
          <p:nvPr/>
        </p:nvSpPr>
        <p:spPr>
          <a:xfrm>
            <a:off x="2103120" y="4251960"/>
            <a:ext cx="6126480" cy="1371600"/>
          </a:xfrm>
          <a:prstGeom prst="rect">
            <a:avLst/>
          </a:prstGeom>
          <a:noFill/>
          <a:ln/>
        </p:spPr>
        <p:txBody>
          <a:bodyPr wrap="square" lIns="0" tIns="0" rIns="0" bIns="0" rtlCol="0" anchor="ctr"/>
          <a:lstStyle/>
          <a:p>
            <a:pPr algn="l" indent="0" marL="0">
              <a:buNone/>
            </a:pPr>
            <a:r>
              <a:rPr lang="en-US" sz="1900" dirty="0">
                <a:solidFill>
                  <a:srgbClr val="1B2A4E"/>
                </a:solidFill>
                <a:latin typeface="Calibri" pitchFamily="34" charset="0"/>
                <a:ea typeface="Calibri" pitchFamily="34" charset="-122"/>
                <a:cs typeface="Calibri" pitchFamily="34" charset="-120"/>
              </a:rPr>
              <a:t>They might sometimes dress up or bring in items – we will update you via email and on the class page in good time before this happens though!</a:t>
            </a:r>
            <a:endParaRPr lang="en-US" sz="1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Snacks</a:t>
            </a:r>
            <a:endParaRPr lang="en-US" sz="2200" dirty="0"/>
          </a:p>
        </p:txBody>
      </p:sp>
      <p:sp>
        <p:nvSpPr>
          <p:cNvPr id="3" name="Shape 1"/>
          <p:cNvSpPr/>
          <p:nvPr/>
        </p:nvSpPr>
        <p:spPr>
          <a:xfrm>
            <a:off x="731520" y="1691640"/>
            <a:ext cx="7680960" cy="1234440"/>
          </a:xfrm>
          <a:prstGeom prst="roundRect">
            <a:avLst>
              <a:gd name="adj" fmla="val 13333"/>
            </a:avLst>
          </a:prstGeom>
          <a:solidFill>
            <a:srgbClr val="E6F1FB"/>
          </a:solidFill>
          <a:ln w="6350">
            <a:solidFill>
              <a:srgbClr val="E6F1FB"/>
            </a:solidFill>
            <a:prstDash val="solid"/>
          </a:ln>
        </p:spPr>
      </p:sp>
      <p:sp>
        <p:nvSpPr>
          <p:cNvPr id="4" name="Shape 2"/>
          <p:cNvSpPr/>
          <p:nvPr/>
        </p:nvSpPr>
        <p:spPr>
          <a:xfrm>
            <a:off x="1028700" y="192024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apple.png">    </p:cNvPr>
          <p:cNvPicPr>
            <a:picLocks noChangeAspect="1"/>
          </p:cNvPicPr>
          <p:nvPr/>
        </p:nvPicPr>
        <p:blipFill>
          <a:blip r:embed="rId1"/>
          <a:stretch>
            <a:fillRect/>
          </a:stretch>
        </p:blipFill>
        <p:spPr>
          <a:xfrm>
            <a:off x="1223010" y="2114550"/>
            <a:ext cx="388620" cy="388620"/>
          </a:xfrm>
          <a:prstGeom prst="rect">
            <a:avLst/>
          </a:prstGeom>
        </p:spPr>
      </p:pic>
      <p:sp>
        <p:nvSpPr>
          <p:cNvPr id="6" name="Text 3"/>
          <p:cNvSpPr txBox="1"/>
          <p:nvPr/>
        </p:nvSpPr>
        <p:spPr>
          <a:xfrm>
            <a:off x="2103120" y="1691640"/>
            <a:ext cx="6126480" cy="1234440"/>
          </a:xfrm>
          <a:prstGeom prst="rect">
            <a:avLst/>
          </a:prstGeom>
          <a:noFill/>
          <a:ln/>
        </p:spPr>
        <p:txBody>
          <a:bodyPr wrap="square" lIns="0" tIns="0" rIns="0" bIns="0" rtlCol="0" anchor="ctr"/>
          <a:lstStyle/>
          <a:p>
            <a:pPr algn="l" indent="0" marL="0">
              <a:buNone/>
            </a:pPr>
            <a:r>
              <a:rPr lang="en-US" sz="1900" dirty="0">
                <a:solidFill>
                  <a:srgbClr val="1B2A4E"/>
                </a:solidFill>
                <a:latin typeface="Calibri" pitchFamily="34" charset="0"/>
                <a:ea typeface="Calibri" pitchFamily="34" charset="-122"/>
                <a:cs typeface="Calibri" pitchFamily="34" charset="-120"/>
              </a:rPr>
              <a:t>Please bring a named box at the start of each week with 5 snacks for the week.</a:t>
            </a:r>
            <a:endParaRPr lang="en-US" sz="1900" dirty="0"/>
          </a:p>
        </p:txBody>
      </p:sp>
      <p:sp>
        <p:nvSpPr>
          <p:cNvPr id="7" name="Shape 4"/>
          <p:cNvSpPr/>
          <p:nvPr/>
        </p:nvSpPr>
        <p:spPr>
          <a:xfrm>
            <a:off x="731520" y="3017520"/>
            <a:ext cx="7680960" cy="1234440"/>
          </a:xfrm>
          <a:prstGeom prst="roundRect">
            <a:avLst>
              <a:gd name="adj" fmla="val 13333"/>
            </a:avLst>
          </a:prstGeom>
          <a:solidFill>
            <a:srgbClr val="F0E9F9"/>
          </a:solidFill>
          <a:ln w="6350">
            <a:solidFill>
              <a:srgbClr val="F0E9F9"/>
            </a:solidFill>
            <a:prstDash val="solid"/>
          </a:ln>
        </p:spPr>
      </p:sp>
      <p:sp>
        <p:nvSpPr>
          <p:cNvPr id="8" name="Shape 5"/>
          <p:cNvSpPr/>
          <p:nvPr/>
        </p:nvSpPr>
        <p:spPr>
          <a:xfrm>
            <a:off x="1028700" y="3246120"/>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seedling.png">    </p:cNvPr>
          <p:cNvPicPr>
            <a:picLocks noChangeAspect="1"/>
          </p:cNvPicPr>
          <p:nvPr/>
        </p:nvPicPr>
        <p:blipFill>
          <a:blip r:embed="rId2"/>
          <a:stretch>
            <a:fillRect/>
          </a:stretch>
        </p:blipFill>
        <p:spPr>
          <a:xfrm>
            <a:off x="1223010" y="3440430"/>
            <a:ext cx="388620" cy="388620"/>
          </a:xfrm>
          <a:prstGeom prst="rect">
            <a:avLst/>
          </a:prstGeom>
        </p:spPr>
      </p:pic>
      <p:sp>
        <p:nvSpPr>
          <p:cNvPr id="10" name="Text 6"/>
          <p:cNvSpPr txBox="1"/>
          <p:nvPr/>
        </p:nvSpPr>
        <p:spPr>
          <a:xfrm>
            <a:off x="2103120" y="3017520"/>
            <a:ext cx="6126480" cy="1234440"/>
          </a:xfrm>
          <a:prstGeom prst="rect">
            <a:avLst/>
          </a:prstGeom>
          <a:noFill/>
          <a:ln/>
        </p:spPr>
        <p:txBody>
          <a:bodyPr wrap="square" lIns="0" tIns="0" rIns="0" bIns="0" rtlCol="0" anchor="ctr"/>
          <a:lstStyle/>
          <a:p>
            <a:pPr algn="l" indent="0" marL="0">
              <a:buNone/>
            </a:pPr>
            <a:r>
              <a:rPr lang="en-US" sz="1900" dirty="0">
                <a:solidFill>
                  <a:srgbClr val="1B2A4E"/>
                </a:solidFill>
                <a:latin typeface="Calibri" pitchFamily="34" charset="0"/>
                <a:ea typeface="Calibri" pitchFamily="34" charset="-122"/>
                <a:cs typeface="Calibri" pitchFamily="34" charset="-120"/>
              </a:rPr>
              <a:t>The children also have access to fruit throughout the day.</a:t>
            </a:r>
            <a:endParaRPr lang="en-US" sz="1900" dirty="0"/>
          </a:p>
        </p:txBody>
      </p:sp>
      <p:sp>
        <p:nvSpPr>
          <p:cNvPr id="11" name="Shape 7"/>
          <p:cNvSpPr/>
          <p:nvPr/>
        </p:nvSpPr>
        <p:spPr>
          <a:xfrm>
            <a:off x="731520" y="4389120"/>
            <a:ext cx="7680960" cy="1188720"/>
          </a:xfrm>
          <a:prstGeom prst="roundRect">
            <a:avLst>
              <a:gd name="adj" fmla="val 13846"/>
            </a:avLst>
          </a:prstGeom>
          <a:solidFill>
            <a:srgbClr val="FBE8EE"/>
          </a:solidFill>
          <a:ln w="6350">
            <a:solidFill>
              <a:srgbClr val="FBE8EE"/>
            </a:solidFill>
            <a:prstDash val="solid"/>
          </a:ln>
        </p:spPr>
      </p:sp>
      <p:sp>
        <p:nvSpPr>
          <p:cNvPr id="12" name="Shape 8"/>
          <p:cNvSpPr/>
          <p:nvPr/>
        </p:nvSpPr>
        <p:spPr>
          <a:xfrm>
            <a:off x="1028700" y="4594860"/>
            <a:ext cx="777240" cy="77724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ban.png">    </p:cNvPr>
          <p:cNvPicPr>
            <a:picLocks noChangeAspect="1"/>
          </p:cNvPicPr>
          <p:nvPr/>
        </p:nvPicPr>
        <p:blipFill>
          <a:blip r:embed="rId3"/>
          <a:stretch>
            <a:fillRect/>
          </a:stretch>
        </p:blipFill>
        <p:spPr>
          <a:xfrm>
            <a:off x="1223010" y="4789170"/>
            <a:ext cx="388620" cy="388620"/>
          </a:xfrm>
          <a:prstGeom prst="rect">
            <a:avLst/>
          </a:prstGeom>
        </p:spPr>
      </p:pic>
      <p:sp>
        <p:nvSpPr>
          <p:cNvPr id="14" name="Text 9"/>
          <p:cNvSpPr txBox="1"/>
          <p:nvPr/>
        </p:nvSpPr>
        <p:spPr>
          <a:xfrm>
            <a:off x="2103120" y="4389120"/>
            <a:ext cx="6126480" cy="1188720"/>
          </a:xfrm>
          <a:prstGeom prst="rect">
            <a:avLst/>
          </a:prstGeom>
          <a:noFill/>
          <a:ln/>
        </p:spPr>
        <p:txBody>
          <a:bodyPr wrap="square" lIns="0" tIns="0" rIns="0" bIns="0" rtlCol="0" anchor="ctr"/>
          <a:lstStyle/>
          <a:p>
            <a:pPr algn="l" indent="0" marL="0">
              <a:buNone/>
            </a:pPr>
            <a:r>
              <a:rPr lang="en-US" sz="2200" b="1" dirty="0">
                <a:solidFill>
                  <a:srgbClr val="C4194F"/>
                </a:solidFill>
                <a:latin typeface="Trebuchet MS" pitchFamily="34" charset="0"/>
                <a:ea typeface="Trebuchet MS" pitchFamily="34" charset="-122"/>
                <a:cs typeface="Trebuchet MS" pitchFamily="34" charset="-120"/>
              </a:rPr>
              <a:t>Please NO NUTS, we are a nut free school.</a:t>
            </a: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Reading Books</a:t>
            </a:r>
            <a:endParaRPr lang="en-US" sz="2200" dirty="0"/>
          </a:p>
        </p:txBody>
      </p:sp>
      <p:sp>
        <p:nvSpPr>
          <p:cNvPr id="3" name="Shape 1"/>
          <p:cNvSpPr/>
          <p:nvPr/>
        </p:nvSpPr>
        <p:spPr>
          <a:xfrm>
            <a:off x="731520" y="1645920"/>
            <a:ext cx="7680960" cy="1691640"/>
          </a:xfrm>
          <a:prstGeom prst="roundRect">
            <a:avLst>
              <a:gd name="adj" fmla="val 9730"/>
            </a:avLst>
          </a:prstGeom>
          <a:solidFill>
            <a:srgbClr val="E6F1FB"/>
          </a:solidFill>
          <a:ln w="6350">
            <a:solidFill>
              <a:srgbClr val="E6F1FB"/>
            </a:solidFill>
            <a:prstDash val="solid"/>
          </a:ln>
        </p:spPr>
      </p:sp>
      <p:sp>
        <p:nvSpPr>
          <p:cNvPr id="4" name="Shape 2"/>
          <p:cNvSpPr/>
          <p:nvPr/>
        </p:nvSpPr>
        <p:spPr>
          <a:xfrm>
            <a:off x="1028700" y="210312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book.png">    </p:cNvPr>
          <p:cNvPicPr>
            <a:picLocks noChangeAspect="1"/>
          </p:cNvPicPr>
          <p:nvPr/>
        </p:nvPicPr>
        <p:blipFill>
          <a:blip r:embed="rId1"/>
          <a:stretch>
            <a:fillRect/>
          </a:stretch>
        </p:blipFill>
        <p:spPr>
          <a:xfrm>
            <a:off x="1223010" y="2297430"/>
            <a:ext cx="388620" cy="388620"/>
          </a:xfrm>
          <a:prstGeom prst="rect">
            <a:avLst/>
          </a:prstGeom>
        </p:spPr>
      </p:pic>
      <p:sp>
        <p:nvSpPr>
          <p:cNvPr id="6" name="Text 3"/>
          <p:cNvSpPr txBox="1"/>
          <p:nvPr/>
        </p:nvSpPr>
        <p:spPr>
          <a:xfrm>
            <a:off x="2103120" y="1645920"/>
            <a:ext cx="6126480" cy="16916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The class will be assessed on their level 2 sounds (SATPIN) and depending on their recognition and blending, they will be given a reading book from the school’s reading scheme. Please bring it to school every day in book bags.</a:t>
            </a:r>
            <a:endParaRPr lang="en-US" sz="1800" dirty="0"/>
          </a:p>
        </p:txBody>
      </p:sp>
      <p:sp>
        <p:nvSpPr>
          <p:cNvPr id="7" name="Shape 4"/>
          <p:cNvSpPr/>
          <p:nvPr/>
        </p:nvSpPr>
        <p:spPr>
          <a:xfrm>
            <a:off x="731520" y="3447288"/>
            <a:ext cx="7680960" cy="1005840"/>
          </a:xfrm>
          <a:prstGeom prst="roundRect">
            <a:avLst>
              <a:gd name="adj" fmla="val 16364"/>
            </a:avLst>
          </a:prstGeom>
          <a:solidFill>
            <a:srgbClr val="F0E9F9"/>
          </a:solidFill>
          <a:ln w="6350">
            <a:solidFill>
              <a:srgbClr val="F0E9F9"/>
            </a:solidFill>
            <a:prstDash val="solid"/>
          </a:ln>
        </p:spPr>
      </p:sp>
      <p:sp>
        <p:nvSpPr>
          <p:cNvPr id="8" name="Shape 5"/>
          <p:cNvSpPr/>
          <p:nvPr/>
        </p:nvSpPr>
        <p:spPr>
          <a:xfrm>
            <a:off x="1028700" y="3561588"/>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notes.png">    </p:cNvPr>
          <p:cNvPicPr>
            <a:picLocks noChangeAspect="1"/>
          </p:cNvPicPr>
          <p:nvPr/>
        </p:nvPicPr>
        <p:blipFill>
          <a:blip r:embed="rId2"/>
          <a:stretch>
            <a:fillRect/>
          </a:stretch>
        </p:blipFill>
        <p:spPr>
          <a:xfrm>
            <a:off x="1223010" y="3755898"/>
            <a:ext cx="388620" cy="388620"/>
          </a:xfrm>
          <a:prstGeom prst="rect">
            <a:avLst/>
          </a:prstGeom>
        </p:spPr>
      </p:pic>
      <p:sp>
        <p:nvSpPr>
          <p:cNvPr id="10" name="Text 6"/>
          <p:cNvSpPr txBox="1"/>
          <p:nvPr/>
        </p:nvSpPr>
        <p:spPr>
          <a:xfrm>
            <a:off x="2103120" y="3447288"/>
            <a:ext cx="6126480" cy="10058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You will be given a diary to record comments in, when you share/read a book with your child.</a:t>
            </a:r>
            <a:endParaRPr lang="en-US" sz="1800" dirty="0"/>
          </a:p>
        </p:txBody>
      </p:sp>
      <p:sp>
        <p:nvSpPr>
          <p:cNvPr id="11" name="Shape 7"/>
          <p:cNvSpPr/>
          <p:nvPr/>
        </p:nvSpPr>
        <p:spPr>
          <a:xfrm>
            <a:off x="731520" y="4562856"/>
            <a:ext cx="7680960" cy="822960"/>
          </a:xfrm>
          <a:prstGeom prst="roundRect">
            <a:avLst>
              <a:gd name="adj" fmla="val 20000"/>
            </a:avLst>
          </a:prstGeom>
          <a:solidFill>
            <a:srgbClr val="FBE8EE"/>
          </a:solidFill>
          <a:ln w="6350">
            <a:solidFill>
              <a:srgbClr val="FBE8EE"/>
            </a:solidFill>
            <a:prstDash val="solid"/>
          </a:ln>
        </p:spPr>
      </p:sp>
      <p:sp>
        <p:nvSpPr>
          <p:cNvPr id="12" name="Shape 8"/>
          <p:cNvSpPr/>
          <p:nvPr/>
        </p:nvSpPr>
        <p:spPr>
          <a:xfrm>
            <a:off x="1097280" y="4654296"/>
            <a:ext cx="640080" cy="640080"/>
          </a:xfrm>
          <a:prstGeom prst="ellipse">
            <a:avLst/>
          </a:prstGeom>
          <a:solidFill>
            <a:srgbClr val="C4194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calendar.png">    </p:cNvPr>
          <p:cNvPicPr>
            <a:picLocks noChangeAspect="1"/>
          </p:cNvPicPr>
          <p:nvPr/>
        </p:nvPicPr>
        <p:blipFill>
          <a:blip r:embed="rId3"/>
          <a:stretch>
            <a:fillRect/>
          </a:stretch>
        </p:blipFill>
        <p:spPr>
          <a:xfrm>
            <a:off x="1257300" y="4814316"/>
            <a:ext cx="320040" cy="320040"/>
          </a:xfrm>
          <a:prstGeom prst="rect">
            <a:avLst/>
          </a:prstGeom>
        </p:spPr>
      </p:pic>
      <p:sp>
        <p:nvSpPr>
          <p:cNvPr id="14" name="Text 9"/>
          <p:cNvSpPr txBox="1"/>
          <p:nvPr/>
        </p:nvSpPr>
        <p:spPr>
          <a:xfrm>
            <a:off x="2103120" y="4562856"/>
            <a:ext cx="6126480" cy="82296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We will change books twice a week.</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Example of our Day – Morning</a:t>
            </a:r>
            <a:endParaRPr lang="en-US" sz="2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731520" y="1627632"/>
          <a:ext cx="7680960" cy="914400"/>
        </p:xfrm>
        <a:graphic>
          <a:graphicData uri="http://schemas.openxmlformats.org/drawingml/2006/table">
            <a:tbl>
              <a:tblPr/>
              <a:tblGrid>
                <a:gridCol w="2011680"/>
                <a:gridCol w="5669280"/>
              </a:tblGrid>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8.40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Arrive, Continuous Provision (CP) activities</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8.50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Register</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8.55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Phonics &amp; literacy</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9.15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Snack</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9.30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CP activities</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10.30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Collective Worship</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10.45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School break</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11.00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Maths</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11.15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CP activities</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11.50 am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Get ready for lunch/ story</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365760">
                <a:tc>
                  <a:txBody>
                    <a:bodyPr/>
                    <a:lstStyle/>
                    <a:p>
                      <a:pPr algn="l" indent="0" marL="0">
                        <a:buNone/>
                      </a:pPr>
                      <a:r>
                        <a:rPr lang="en-US" sz="1600" b="1" dirty="0">
                          <a:solidFill>
                            <a:srgbClr val="12855C"/>
                          </a:solidFill>
                          <a:latin typeface="Trebuchet MS" pitchFamily="34" charset="0"/>
                          <a:ea typeface="Trebuchet MS" pitchFamily="34" charset="-122"/>
                          <a:cs typeface="Trebuchet MS" pitchFamily="34" charset="-120"/>
                        </a:rPr>
                        <a:t>12.00 pm</a:t>
                      </a:r>
                      <a:endParaRPr lang="en-US" sz="16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4F4EC"/>
                    </a:solidFill>
                  </a:tcPr>
                </a:tc>
                <a:tc>
                  <a:txBody>
                    <a:bodyPr/>
                    <a:lstStyle/>
                    <a:p>
                      <a:pPr algn="l" indent="0" marL="0">
                        <a:buNone/>
                      </a:pPr>
                      <a:r>
                        <a:rPr lang="en-US" sz="1800" dirty="0">
                          <a:solidFill>
                            <a:srgbClr val="1B2A4E"/>
                          </a:solidFill>
                          <a:latin typeface="Calibri" pitchFamily="34" charset="0"/>
                          <a:ea typeface="Calibri" pitchFamily="34" charset="-122"/>
                          <a:cs typeface="Calibri" pitchFamily="34" charset="-120"/>
                        </a:rPr>
                        <a:t>Lunch &amp; Break</a:t>
                      </a:r>
                      <a:endParaRPr lang="en-US" sz="18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4F4EC"/>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Example of our Day – Afternoon</a:t>
            </a:r>
            <a:endParaRPr lang="en-US" sz="22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731520" y="1645920"/>
          <a:ext cx="7680960" cy="914400"/>
        </p:xfrm>
        <a:graphic>
          <a:graphicData uri="http://schemas.openxmlformats.org/drawingml/2006/table">
            <a:tbl>
              <a:tblPr/>
              <a:tblGrid>
                <a:gridCol w="2011680"/>
                <a:gridCol w="5669280"/>
              </a:tblGrid>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1.10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6F1FB"/>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Register</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6F1FB"/>
                    </a:solidFill>
                  </a:tcPr>
                </a:tc>
              </a:tr>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1.20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Funky Fingers</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1.40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6F1FB"/>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CP activities linked to a class input</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6F1FB"/>
                    </a:solidFill>
                  </a:tcPr>
                </a:tc>
              </a:tr>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2.30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Tidy Up</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2.40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E6F1FB"/>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Story</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E6F1FB"/>
                    </a:solidFill>
                  </a:tcPr>
                </a:tc>
              </a:tr>
              <a:tr h="475488">
                <a:tc>
                  <a:txBody>
                    <a:bodyPr/>
                    <a:lstStyle/>
                    <a:p>
                      <a:pPr algn="l" indent="0" marL="0">
                        <a:buNone/>
                      </a:pPr>
                      <a:r>
                        <a:rPr lang="en-US" sz="1900" b="1" dirty="0">
                          <a:solidFill>
                            <a:srgbClr val="1B7FC4"/>
                          </a:solidFill>
                          <a:latin typeface="Trebuchet MS" pitchFamily="34" charset="0"/>
                          <a:ea typeface="Trebuchet MS" pitchFamily="34" charset="-122"/>
                          <a:cs typeface="Trebuchet MS" pitchFamily="34" charset="-120"/>
                        </a:rPr>
                        <a:t>3.10 pm</a:t>
                      </a:r>
                      <a:endParaRPr lang="en-US" sz="1900" dirty="0">
                        <a:latin typeface="Trebuchet MS" charset="0"/>
                        <a:ea typeface="Trebuchet MS" charset="0"/>
                        <a:cs typeface="Trebuchet MS" charset="0"/>
                      </a:endParaRPr>
                    </a:p>
                  </a:txBody>
                  <a:tcPr marL="228600" marR="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algn="l" indent="0" marL="0">
                        <a:buNone/>
                      </a:pPr>
                      <a:r>
                        <a:rPr lang="en-US" sz="2100" dirty="0">
                          <a:solidFill>
                            <a:srgbClr val="1B2A4E"/>
                          </a:solidFill>
                          <a:latin typeface="Calibri" pitchFamily="34" charset="0"/>
                          <a:ea typeface="Calibri" pitchFamily="34" charset="-122"/>
                          <a:cs typeface="Calibri" pitchFamily="34" charset="-120"/>
                        </a:rPr>
                        <a:t>Home Time</a:t>
                      </a:r>
                      <a:endParaRPr lang="en-US" sz="2100" dirty="0">
                        <a:latin typeface="Calibri" charset="0"/>
                        <a:ea typeface="Calibri" charset="0"/>
                        <a:cs typeface="Calibri" charset="0"/>
                      </a:endParaRPr>
                    </a:p>
                  </a:txBody>
                  <a:tcPr marL="91440" marR="91440" marT="0" marB="0" anchor="ctr">
                    <a:lnL w="0" cap="flat" cmpd="sng" algn="ctr">
                      <a:noFill/>
                    </a:lnL>
                    <a:lnR w="0" cap="flat" cmpd="sng" algn="ctr">
                      <a:noFill/>
                    </a:lnR>
                    <a:lnT w="0" cap="flat" cmpd="sng" algn="ctr">
                      <a:noFill/>
                    </a:lnT>
                    <a:lnB w="0" cap="flat" cmpd="sng" algn="ctr">
                      <a:noFill/>
                    </a:lnB>
                    <a:solidFill>
                      <a:srgbClr val="FFFFFF"/>
                    </a:solidFill>
                  </a:tcPr>
                </a:tc>
              </a:tr>
            </a:tbl>
          </a:graphicData>
        </a:graphic>
      </p:graphicFrame>
      <p:sp>
        <p:nvSpPr>
          <p:cNvPr id="4" name="Shape 1"/>
          <p:cNvSpPr/>
          <p:nvPr/>
        </p:nvSpPr>
        <p:spPr>
          <a:xfrm>
            <a:off x="731520" y="4663440"/>
            <a:ext cx="7680960" cy="960120"/>
          </a:xfrm>
          <a:prstGeom prst="roundRect">
            <a:avLst>
              <a:gd name="adj" fmla="val 17143"/>
            </a:avLst>
          </a:prstGeom>
          <a:solidFill>
            <a:srgbClr val="FDF4DC"/>
          </a:solidFill>
          <a:ln w="6350">
            <a:solidFill>
              <a:srgbClr val="FDF4DC"/>
            </a:solidFill>
            <a:prstDash val="solid"/>
          </a:ln>
        </p:spPr>
      </p:sp>
      <p:pic>
        <p:nvPicPr>
          <p:cNvPr id="5" name="Image 0" descr="/tmp/claude-0/-home-claude/e1dec3d0-ce85-57b6-b250-27a5eab998e4/scratchpad/mtt/b/assets/gem_gold.png">    </p:cNvPr>
          <p:cNvPicPr>
            <a:picLocks noChangeAspect="1"/>
          </p:cNvPicPr>
          <p:nvPr/>
        </p:nvPicPr>
        <p:blipFill>
          <a:blip r:embed="rId1"/>
          <a:stretch>
            <a:fillRect/>
          </a:stretch>
        </p:blipFill>
        <p:spPr>
          <a:xfrm>
            <a:off x="914400" y="4864608"/>
            <a:ext cx="502920" cy="477774"/>
          </a:xfrm>
          <a:prstGeom prst="rect">
            <a:avLst/>
          </a:prstGeom>
        </p:spPr>
      </p:pic>
      <p:sp>
        <p:nvSpPr>
          <p:cNvPr id="6" name="Text 2"/>
          <p:cNvSpPr txBox="1"/>
          <p:nvPr/>
        </p:nvSpPr>
        <p:spPr>
          <a:xfrm>
            <a:off x="1691640" y="4663440"/>
            <a:ext cx="6583680" cy="960120"/>
          </a:xfrm>
          <a:prstGeom prst="rect">
            <a:avLst/>
          </a:prstGeom>
          <a:noFill/>
          <a:ln/>
        </p:spPr>
        <p:txBody>
          <a:bodyPr wrap="square" lIns="0" tIns="0" rIns="0" bIns="0" rtlCol="0" anchor="ctr"/>
          <a:lstStyle/>
          <a:p>
            <a:pPr algn="l" indent="0" marL="0">
              <a:buNone/>
            </a:pPr>
            <a:r>
              <a:rPr lang="en-US" sz="1800" b="1" dirty="0">
                <a:solidFill>
                  <a:srgbClr val="1B2A4E"/>
                </a:solidFill>
                <a:latin typeface="Calibri" pitchFamily="34" charset="0"/>
                <a:ea typeface="Calibri" pitchFamily="34" charset="-122"/>
                <a:cs typeface="Calibri" pitchFamily="34" charset="-120"/>
              </a:rPr>
              <a:t>EAD/UW/PSED class inputs during the week</a:t>
            </a:r>
            <a:endParaRPr lang="en-US" sz="1800" dirty="0"/>
          </a:p>
          <a:p>
            <a:pPr algn="l" indent="0" marL="0">
              <a:buNone/>
            </a:pPr>
            <a:r>
              <a:rPr lang="en-US" sz="1200" dirty="0">
                <a:solidFill>
                  <a:srgbClr val="1B2A4E"/>
                </a:solidFill>
                <a:latin typeface="Calibri" pitchFamily="34" charset="0"/>
                <a:ea typeface="Calibri" pitchFamily="34" charset="-122"/>
                <a:cs typeface="Calibri" pitchFamily="34" charset="-120"/>
              </a:rPr>
              <a:t>EAD = Expressive Arts and Design, UW = Understanding the World, PSED = Personal, Social and Emotional Development</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Topics</a:t>
            </a:r>
            <a:endParaRPr lang="en-US" sz="2200" dirty="0"/>
          </a:p>
        </p:txBody>
      </p:sp>
      <p:sp>
        <p:nvSpPr>
          <p:cNvPr id="3" name="Shape 1"/>
          <p:cNvSpPr/>
          <p:nvPr/>
        </p:nvSpPr>
        <p:spPr>
          <a:xfrm>
            <a:off x="731520" y="1645920"/>
            <a:ext cx="2468880" cy="2194560"/>
          </a:xfrm>
          <a:prstGeom prst="roundRect">
            <a:avLst>
              <a:gd name="adj" fmla="val 8333"/>
            </a:avLst>
          </a:prstGeom>
          <a:solidFill>
            <a:srgbClr val="D9650F"/>
          </a:solidFill>
          <a:ln w="6350">
            <a:solidFill>
              <a:srgbClr val="D9650F"/>
            </a:solidFill>
            <a:prstDash val="solid"/>
          </a:ln>
          <a:effectLst>
            <a:outerShdw sx="100000" sy="100000" kx="0" ky="0" algn="bl" rotWithShape="0" blurRad="76200" dist="25400" dir="5400000">
              <a:srgbClr val="163F7B">
                <a:alpha val="12000"/>
              </a:srgbClr>
            </a:outerShdw>
          </a:effectLst>
        </p:spPr>
      </p:sp>
      <p:sp>
        <p:nvSpPr>
          <p:cNvPr id="4" name="Shape 2"/>
          <p:cNvSpPr/>
          <p:nvPr/>
        </p:nvSpPr>
        <p:spPr>
          <a:xfrm>
            <a:off x="1531620" y="1897380"/>
            <a:ext cx="868680" cy="86868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smile.png">    </p:cNvPr>
          <p:cNvPicPr>
            <a:picLocks noChangeAspect="1"/>
          </p:cNvPicPr>
          <p:nvPr/>
        </p:nvPicPr>
        <p:blipFill>
          <a:blip r:embed="rId1"/>
          <a:stretch>
            <a:fillRect/>
          </a:stretch>
        </p:blipFill>
        <p:spPr>
          <a:xfrm>
            <a:off x="1748790" y="2114550"/>
            <a:ext cx="434340" cy="434340"/>
          </a:xfrm>
          <a:prstGeom prst="rect">
            <a:avLst/>
          </a:prstGeom>
        </p:spPr>
      </p:pic>
      <p:sp>
        <p:nvSpPr>
          <p:cNvPr id="6" name="Text 3"/>
          <p:cNvSpPr txBox="1"/>
          <p:nvPr/>
        </p:nvSpPr>
        <p:spPr>
          <a:xfrm>
            <a:off x="822960" y="2880360"/>
            <a:ext cx="2286000" cy="868680"/>
          </a:xfrm>
          <a:prstGeom prst="rect">
            <a:avLst/>
          </a:prstGeom>
          <a:noFill/>
          <a:ln/>
        </p:spPr>
        <p:txBody>
          <a:bodyPr wrap="square" lIns="0" tIns="0" rIns="0" bIns="0" rtlCol="0" anchor="ctr"/>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Autumn:</a:t>
            </a:r>
            <a:endParaRPr lang="en-US" sz="1900" dirty="0"/>
          </a:p>
          <a:p>
            <a:pPr algn="ctr" indent="0" marL="0">
              <a:buNone/>
            </a:pPr>
            <a:r>
              <a:rPr lang="en-US" sz="1700" b="1" dirty="0">
                <a:solidFill>
                  <a:srgbClr val="FFFFFF"/>
                </a:solidFill>
                <a:latin typeface="Trebuchet MS" pitchFamily="34" charset="0"/>
                <a:ea typeface="Trebuchet MS" pitchFamily="34" charset="-122"/>
                <a:cs typeface="Trebuchet MS" pitchFamily="34" charset="-120"/>
              </a:rPr>
              <a:t>All About Me</a:t>
            </a:r>
            <a:endParaRPr lang="en-US" sz="1900" dirty="0"/>
          </a:p>
        </p:txBody>
      </p:sp>
      <p:sp>
        <p:nvSpPr>
          <p:cNvPr id="7" name="Shape 4"/>
          <p:cNvSpPr/>
          <p:nvPr/>
        </p:nvSpPr>
        <p:spPr>
          <a:xfrm>
            <a:off x="3337560" y="1645920"/>
            <a:ext cx="2468880" cy="2194560"/>
          </a:xfrm>
          <a:prstGeom prst="roundRect">
            <a:avLst>
              <a:gd name="adj" fmla="val 8333"/>
            </a:avLst>
          </a:prstGeom>
          <a:solidFill>
            <a:srgbClr val="12855C"/>
          </a:solidFill>
          <a:ln w="6350">
            <a:solidFill>
              <a:srgbClr val="12855C"/>
            </a:solidFill>
            <a:prstDash val="solid"/>
          </a:ln>
          <a:effectLst>
            <a:outerShdw sx="100000" sy="100000" kx="0" ky="0" algn="bl" rotWithShape="0" blurRad="76200" dist="25400" dir="5400000">
              <a:srgbClr val="163F7B">
                <a:alpha val="12000"/>
              </a:srgbClr>
            </a:outerShdw>
          </a:effectLst>
        </p:spPr>
      </p:sp>
      <p:sp>
        <p:nvSpPr>
          <p:cNvPr id="8" name="Shape 5"/>
          <p:cNvSpPr/>
          <p:nvPr/>
        </p:nvSpPr>
        <p:spPr>
          <a:xfrm>
            <a:off x="4137660" y="1897380"/>
            <a:ext cx="868680" cy="86868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paw.png">    </p:cNvPr>
          <p:cNvPicPr>
            <a:picLocks noChangeAspect="1"/>
          </p:cNvPicPr>
          <p:nvPr/>
        </p:nvPicPr>
        <p:blipFill>
          <a:blip r:embed="rId2"/>
          <a:stretch>
            <a:fillRect/>
          </a:stretch>
        </p:blipFill>
        <p:spPr>
          <a:xfrm>
            <a:off x="4354830" y="2114550"/>
            <a:ext cx="434340" cy="434340"/>
          </a:xfrm>
          <a:prstGeom prst="rect">
            <a:avLst/>
          </a:prstGeom>
        </p:spPr>
      </p:pic>
      <p:sp>
        <p:nvSpPr>
          <p:cNvPr id="10" name="Text 6"/>
          <p:cNvSpPr txBox="1"/>
          <p:nvPr/>
        </p:nvSpPr>
        <p:spPr>
          <a:xfrm>
            <a:off x="3429000" y="2880360"/>
            <a:ext cx="2286000" cy="868680"/>
          </a:xfrm>
          <a:prstGeom prst="rect">
            <a:avLst/>
          </a:prstGeom>
          <a:noFill/>
          <a:ln/>
        </p:spPr>
        <p:txBody>
          <a:bodyPr wrap="square" lIns="0" tIns="0" rIns="0" bIns="0" rtlCol="0" anchor="ctr"/>
          <a:lstStyle/>
          <a:p>
            <a:pPr algn="ctr" indent="0" marL="0">
              <a:buNone/>
            </a:pPr>
            <a:r>
              <a:rPr lang="en-US" sz="1900" b="1" dirty="0">
                <a:solidFill>
                  <a:srgbClr val="FFFFFF"/>
                </a:solidFill>
                <a:latin typeface="Trebuchet MS" pitchFamily="34" charset="0"/>
                <a:ea typeface="Trebuchet MS" pitchFamily="34" charset="-122"/>
                <a:cs typeface="Trebuchet MS" pitchFamily="34" charset="-120"/>
              </a:rPr>
              <a:t>Spring:</a:t>
            </a:r>
            <a:endParaRPr lang="en-US" sz="1900" dirty="0"/>
          </a:p>
          <a:p>
            <a:pPr algn="ctr" indent="0" marL="0">
              <a:buNone/>
            </a:pPr>
            <a:r>
              <a:rPr lang="en-US" sz="1700" b="1" dirty="0">
                <a:solidFill>
                  <a:srgbClr val="FFFFFF"/>
                </a:solidFill>
                <a:latin typeface="Trebuchet MS" pitchFamily="34" charset="0"/>
                <a:ea typeface="Trebuchet MS" pitchFamily="34" charset="-122"/>
                <a:cs typeface="Trebuchet MS" pitchFamily="34" charset="-120"/>
              </a:rPr>
              <a:t>Amazing Animals</a:t>
            </a:r>
            <a:endParaRPr lang="en-US" sz="1900" dirty="0"/>
          </a:p>
        </p:txBody>
      </p:sp>
      <p:sp>
        <p:nvSpPr>
          <p:cNvPr id="11" name="Shape 7"/>
          <p:cNvSpPr/>
          <p:nvPr/>
        </p:nvSpPr>
        <p:spPr>
          <a:xfrm>
            <a:off x="5943600" y="1645920"/>
            <a:ext cx="2468880" cy="2194560"/>
          </a:xfrm>
          <a:prstGeom prst="roundRect">
            <a:avLst>
              <a:gd name="adj" fmla="val 8333"/>
            </a:avLst>
          </a:prstGeom>
          <a:solidFill>
            <a:srgbClr val="EFAD1D"/>
          </a:solidFill>
          <a:ln w="6350">
            <a:solidFill>
              <a:srgbClr val="EFAD1D"/>
            </a:solidFill>
            <a:prstDash val="solid"/>
          </a:ln>
          <a:effectLst>
            <a:outerShdw sx="100000" sy="100000" kx="0" ky="0" algn="bl" rotWithShape="0" blurRad="76200" dist="25400" dir="5400000">
              <a:srgbClr val="163F7B">
                <a:alpha val="12000"/>
              </a:srgbClr>
            </a:outerShdw>
          </a:effectLst>
        </p:spPr>
      </p:sp>
      <p:sp>
        <p:nvSpPr>
          <p:cNvPr id="12" name="Shape 8"/>
          <p:cNvSpPr/>
          <p:nvPr/>
        </p:nvSpPr>
        <p:spPr>
          <a:xfrm>
            <a:off x="6743700" y="1897380"/>
            <a:ext cx="868680" cy="868680"/>
          </a:xfrm>
          <a:prstGeom prst="ellipse">
            <a:avLst/>
          </a:prstGeom>
          <a:solidFill>
            <a:srgbClr val="163F7B"/>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3" name="Image 2" descr="/tmp/claude-0/-home-claude/e1dec3d0-ce85-57b6-b250-27a5eab998e4/scratchpad/mtt/b/assets/ic_train.png">    </p:cNvPr>
          <p:cNvPicPr>
            <a:picLocks noChangeAspect="1"/>
          </p:cNvPicPr>
          <p:nvPr/>
        </p:nvPicPr>
        <p:blipFill>
          <a:blip r:embed="rId3"/>
          <a:stretch>
            <a:fillRect/>
          </a:stretch>
        </p:blipFill>
        <p:spPr>
          <a:xfrm>
            <a:off x="6960870" y="2114550"/>
            <a:ext cx="434340" cy="434340"/>
          </a:xfrm>
          <a:prstGeom prst="rect">
            <a:avLst/>
          </a:prstGeom>
        </p:spPr>
      </p:pic>
      <p:sp>
        <p:nvSpPr>
          <p:cNvPr id="14" name="Text 9"/>
          <p:cNvSpPr txBox="1"/>
          <p:nvPr/>
        </p:nvSpPr>
        <p:spPr>
          <a:xfrm>
            <a:off x="6035040" y="2880360"/>
            <a:ext cx="2286000" cy="868680"/>
          </a:xfrm>
          <a:prstGeom prst="rect">
            <a:avLst/>
          </a:prstGeom>
          <a:noFill/>
          <a:ln/>
        </p:spPr>
        <p:txBody>
          <a:bodyPr wrap="square" lIns="0" tIns="0" rIns="0" bIns="0" rtlCol="0" anchor="ctr"/>
          <a:lstStyle/>
          <a:p>
            <a:pPr algn="ctr" indent="0" marL="0">
              <a:buNone/>
            </a:pPr>
            <a:r>
              <a:rPr lang="en-US" sz="1900" b="1" dirty="0">
                <a:solidFill>
                  <a:srgbClr val="1B2A4E"/>
                </a:solidFill>
                <a:latin typeface="Trebuchet MS" pitchFamily="34" charset="0"/>
                <a:ea typeface="Trebuchet MS" pitchFamily="34" charset="-122"/>
                <a:cs typeface="Trebuchet MS" pitchFamily="34" charset="-120"/>
              </a:rPr>
              <a:t>Summer:</a:t>
            </a:r>
            <a:endParaRPr lang="en-US" sz="1900" dirty="0"/>
          </a:p>
          <a:p>
            <a:pPr algn="ctr" indent="0" marL="0">
              <a:buNone/>
            </a:pPr>
            <a:r>
              <a:rPr lang="en-US" sz="1700" b="1" dirty="0">
                <a:solidFill>
                  <a:srgbClr val="1B2A4E"/>
                </a:solidFill>
                <a:latin typeface="Trebuchet MS" pitchFamily="34" charset="0"/>
                <a:ea typeface="Trebuchet MS" pitchFamily="34" charset="-122"/>
                <a:cs typeface="Trebuchet MS" pitchFamily="34" charset="-120"/>
              </a:rPr>
              <a:t>Ticket to Ride</a:t>
            </a:r>
            <a:endParaRPr lang="en-US" sz="1900" dirty="0"/>
          </a:p>
        </p:txBody>
      </p:sp>
      <p:sp>
        <p:nvSpPr>
          <p:cNvPr id="15" name="Shape 10"/>
          <p:cNvSpPr/>
          <p:nvPr/>
        </p:nvSpPr>
        <p:spPr>
          <a:xfrm>
            <a:off x="731520" y="4023360"/>
            <a:ext cx="7680960" cy="777240"/>
          </a:xfrm>
          <a:prstGeom prst="roundRect">
            <a:avLst>
              <a:gd name="adj" fmla="val 21176"/>
            </a:avLst>
          </a:prstGeom>
          <a:solidFill>
            <a:srgbClr val="F0E9F9"/>
          </a:solidFill>
          <a:ln w="6350">
            <a:solidFill>
              <a:srgbClr val="F0E9F9"/>
            </a:solidFill>
            <a:prstDash val="solid"/>
          </a:ln>
        </p:spPr>
      </p:sp>
      <p:sp>
        <p:nvSpPr>
          <p:cNvPr id="16" name="Shape 11"/>
          <p:cNvSpPr/>
          <p:nvPr/>
        </p:nvSpPr>
        <p:spPr>
          <a:xfrm>
            <a:off x="1120140" y="4114800"/>
            <a:ext cx="594360" cy="59436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17" name="Image 3" descr="/tmp/claude-0/-home-claude/e1dec3d0-ce85-57b6-b250-27a5eab998e4/scratchpad/mtt/b/assets/ic_star.png">    </p:cNvPr>
          <p:cNvPicPr>
            <a:picLocks noChangeAspect="1"/>
          </p:cNvPicPr>
          <p:nvPr/>
        </p:nvPicPr>
        <p:blipFill>
          <a:blip r:embed="rId4"/>
          <a:stretch>
            <a:fillRect/>
          </a:stretch>
        </p:blipFill>
        <p:spPr>
          <a:xfrm>
            <a:off x="1268730" y="4263390"/>
            <a:ext cx="297180" cy="297180"/>
          </a:xfrm>
          <a:prstGeom prst="rect">
            <a:avLst/>
          </a:prstGeom>
        </p:spPr>
      </p:pic>
      <p:sp>
        <p:nvSpPr>
          <p:cNvPr id="18" name="Text 12"/>
          <p:cNvSpPr txBox="1"/>
          <p:nvPr/>
        </p:nvSpPr>
        <p:spPr>
          <a:xfrm>
            <a:off x="2103120" y="4023360"/>
            <a:ext cx="6126480" cy="7772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Wow Days at the start of each topic – look at our webpage!</a:t>
            </a:r>
            <a:endParaRPr lang="en-US" sz="1800" dirty="0"/>
          </a:p>
        </p:txBody>
      </p:sp>
      <p:sp>
        <p:nvSpPr>
          <p:cNvPr id="19" name="Shape 13"/>
          <p:cNvSpPr/>
          <p:nvPr/>
        </p:nvSpPr>
        <p:spPr>
          <a:xfrm>
            <a:off x="731520" y="4892040"/>
            <a:ext cx="7680960" cy="777240"/>
          </a:xfrm>
          <a:prstGeom prst="roundRect">
            <a:avLst>
              <a:gd name="adj" fmla="val 21176"/>
            </a:avLst>
          </a:prstGeom>
          <a:solidFill>
            <a:srgbClr val="E6F1FB"/>
          </a:solidFill>
          <a:ln w="6350">
            <a:solidFill>
              <a:srgbClr val="E6F1FB"/>
            </a:solidFill>
            <a:prstDash val="solid"/>
          </a:ln>
        </p:spPr>
      </p:sp>
      <p:sp>
        <p:nvSpPr>
          <p:cNvPr id="20" name="Shape 14"/>
          <p:cNvSpPr/>
          <p:nvPr/>
        </p:nvSpPr>
        <p:spPr>
          <a:xfrm>
            <a:off x="1120140" y="4983480"/>
            <a:ext cx="594360" cy="59436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21" name="Image 4" descr="/tmp/claude-0/-home-claude/e1dec3d0-ce85-57b6-b250-27a5eab998e4/scratchpad/mtt/b/assets/ic_calendar.png">    </p:cNvPr>
          <p:cNvPicPr>
            <a:picLocks noChangeAspect="1"/>
          </p:cNvPicPr>
          <p:nvPr/>
        </p:nvPicPr>
        <p:blipFill>
          <a:blip r:embed="rId5"/>
          <a:stretch>
            <a:fillRect/>
          </a:stretch>
        </p:blipFill>
        <p:spPr>
          <a:xfrm>
            <a:off x="1268730" y="5132070"/>
            <a:ext cx="297180" cy="297180"/>
          </a:xfrm>
          <a:prstGeom prst="rect">
            <a:avLst/>
          </a:prstGeom>
        </p:spPr>
      </p:pic>
      <p:sp>
        <p:nvSpPr>
          <p:cNvPr id="22" name="Text 15"/>
          <p:cNvSpPr txBox="1"/>
          <p:nvPr/>
        </p:nvSpPr>
        <p:spPr>
          <a:xfrm>
            <a:off x="2103120" y="4892040"/>
            <a:ext cx="6126480" cy="777240"/>
          </a:xfrm>
          <a:prstGeom prst="rect">
            <a:avLst/>
          </a:prstGeom>
          <a:noFill/>
          <a:ln/>
        </p:spPr>
        <p:txBody>
          <a:bodyPr wrap="square" lIns="0" tIns="0" rIns="0" bIns="0" rtlCol="0" anchor="ctr"/>
          <a:lstStyle/>
          <a:p>
            <a:pPr algn="l" indent="0" marL="0">
              <a:buNone/>
            </a:pPr>
            <a:r>
              <a:rPr lang="en-US" sz="1800" dirty="0">
                <a:solidFill>
                  <a:srgbClr val="1B2A4E"/>
                </a:solidFill>
                <a:latin typeface="Calibri" pitchFamily="34" charset="0"/>
                <a:ea typeface="Calibri" pitchFamily="34" charset="-122"/>
                <a:cs typeface="Calibri" pitchFamily="34" charset="-120"/>
              </a:rPr>
              <a:t>Specialist Weeks before each half term.</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4" type="title" hasCustomPrompt="1"/>
          </p:nvPr>
        </p:nvSpPr>
        <p:spPr>
          <a:xfrm>
            <a:off x="1371600" y="411480"/>
            <a:ext cx="6080760" cy="731520"/>
          </a:xfrm>
          <a:prstGeom prst="rect">
            <a:avLst/>
          </a:prstGeom>
          <a:noFill/>
          <a:ln/>
        </p:spPr>
        <p:txBody>
          <a:bodyPr wrap="square" lIns="0" tIns="0" rIns="0" bIns="0" rtlCol="0" anchor="ctr"/>
          <a:lstStyle/>
          <a:p>
            <a:pPr algn="l" indent="0" marL="0">
              <a:buNone/>
            </a:pPr>
            <a:r>
              <a:rPr lang="en-US" sz="2200" b="1" dirty="0">
                <a:solidFill>
                  <a:srgbClr val="FFFFFF"/>
                </a:solidFill>
                <a:latin typeface="Trebuchet MS" pitchFamily="34" charset="0"/>
                <a:ea typeface="Trebuchet MS" pitchFamily="34" charset="-122"/>
                <a:cs typeface="Trebuchet MS" pitchFamily="34" charset="-120"/>
              </a:rPr>
              <a:t>Helpers</a:t>
            </a:r>
            <a:endParaRPr lang="en-US" sz="2200" dirty="0"/>
          </a:p>
        </p:txBody>
      </p:sp>
      <p:sp>
        <p:nvSpPr>
          <p:cNvPr id="3" name="Shape 1"/>
          <p:cNvSpPr/>
          <p:nvPr/>
        </p:nvSpPr>
        <p:spPr>
          <a:xfrm>
            <a:off x="731520" y="1691640"/>
            <a:ext cx="7680960" cy="1828800"/>
          </a:xfrm>
          <a:prstGeom prst="roundRect">
            <a:avLst>
              <a:gd name="adj" fmla="val 9000"/>
            </a:avLst>
          </a:prstGeom>
          <a:solidFill>
            <a:srgbClr val="E6F1FB"/>
          </a:solidFill>
          <a:ln w="6350">
            <a:solidFill>
              <a:srgbClr val="E6F1FB"/>
            </a:solidFill>
            <a:prstDash val="solid"/>
          </a:ln>
        </p:spPr>
      </p:sp>
      <p:sp>
        <p:nvSpPr>
          <p:cNvPr id="4" name="Shape 2"/>
          <p:cNvSpPr/>
          <p:nvPr/>
        </p:nvSpPr>
        <p:spPr>
          <a:xfrm>
            <a:off x="1028700" y="2217420"/>
            <a:ext cx="777240" cy="777240"/>
          </a:xfrm>
          <a:prstGeom prst="ellipse">
            <a:avLst/>
          </a:prstGeom>
          <a:solidFill>
            <a:srgbClr val="1B7FC4"/>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5" name="Image 0" descr="/tmp/claude-0/-home-claude/e1dec3d0-ce85-57b6-b250-27a5eab998e4/scratchpad/mtt/b/assets/ic_helping.png">    </p:cNvPr>
          <p:cNvPicPr>
            <a:picLocks noChangeAspect="1"/>
          </p:cNvPicPr>
          <p:nvPr/>
        </p:nvPicPr>
        <p:blipFill>
          <a:blip r:embed="rId1"/>
          <a:stretch>
            <a:fillRect/>
          </a:stretch>
        </p:blipFill>
        <p:spPr>
          <a:xfrm>
            <a:off x="1223010" y="2411730"/>
            <a:ext cx="388620" cy="388620"/>
          </a:xfrm>
          <a:prstGeom prst="rect">
            <a:avLst/>
          </a:prstGeom>
        </p:spPr>
      </p:pic>
      <p:sp>
        <p:nvSpPr>
          <p:cNvPr id="6" name="Text 3"/>
          <p:cNvSpPr txBox="1"/>
          <p:nvPr/>
        </p:nvSpPr>
        <p:spPr>
          <a:xfrm>
            <a:off x="2103120" y="1691640"/>
            <a:ext cx="6126480" cy="1828800"/>
          </a:xfrm>
          <a:prstGeom prst="rect">
            <a:avLst/>
          </a:prstGeom>
          <a:noFill/>
          <a:ln/>
        </p:spPr>
        <p:txBody>
          <a:bodyPr wrap="square" lIns="0" tIns="0" rIns="0" bIns="0" rtlCol="0" anchor="ctr"/>
          <a:lstStyle/>
          <a:p>
            <a:pPr algn="l" indent="0" marL="0">
              <a:buNone/>
            </a:pPr>
            <a:r>
              <a:rPr lang="en-US" sz="2000" dirty="0">
                <a:solidFill>
                  <a:srgbClr val="1B2A4E"/>
                </a:solidFill>
                <a:latin typeface="Calibri" pitchFamily="34" charset="0"/>
                <a:ea typeface="Calibri" pitchFamily="34" charset="-122"/>
                <a:cs typeface="Calibri" pitchFamily="34" charset="-120"/>
              </a:rPr>
              <a:t>We would LOVE adult helpers to come in during the school day to help change books, read to children, play phonics and maths board games etc.</a:t>
            </a:r>
            <a:endParaRPr lang="en-US" sz="2000" dirty="0"/>
          </a:p>
        </p:txBody>
      </p:sp>
      <p:sp>
        <p:nvSpPr>
          <p:cNvPr id="7" name="Shape 4"/>
          <p:cNvSpPr/>
          <p:nvPr/>
        </p:nvSpPr>
        <p:spPr>
          <a:xfrm>
            <a:off x="731520" y="3657600"/>
            <a:ext cx="7680960" cy="1737360"/>
          </a:xfrm>
          <a:prstGeom prst="roundRect">
            <a:avLst>
              <a:gd name="adj" fmla="val 9474"/>
            </a:avLst>
          </a:prstGeom>
          <a:solidFill>
            <a:srgbClr val="F0E9F9"/>
          </a:solidFill>
          <a:ln w="6350">
            <a:solidFill>
              <a:srgbClr val="F0E9F9"/>
            </a:solidFill>
            <a:prstDash val="solid"/>
          </a:ln>
        </p:spPr>
      </p:sp>
      <p:sp>
        <p:nvSpPr>
          <p:cNvPr id="8" name="Shape 5"/>
          <p:cNvSpPr/>
          <p:nvPr/>
        </p:nvSpPr>
        <p:spPr>
          <a:xfrm>
            <a:off x="1028700" y="4137660"/>
            <a:ext cx="777240" cy="777240"/>
          </a:xfrm>
          <a:prstGeom prst="ellipse">
            <a:avLst/>
          </a:prstGeom>
          <a:solidFill>
            <a:srgbClr val="7B3FBF"/>
          </a:solidFill>
          <a:ln w="25400">
            <a:solidFill>
              <a:srgbClr val="FFFFFF"/>
            </a:solidFill>
            <a:prstDash val="solid"/>
          </a:ln>
          <a:effectLst>
            <a:outerShdw sx="100000" sy="100000" kx="0" ky="0" algn="bl" rotWithShape="0" blurRad="76200" dist="25400" dir="5400000">
              <a:srgbClr val="163F7B">
                <a:alpha val="12000"/>
              </a:srgbClr>
            </a:outerShdw>
          </a:effectLst>
        </p:spPr>
      </p:sp>
      <p:pic>
        <p:nvPicPr>
          <p:cNvPr id="9" name="Image 1" descr="/tmp/claude-0/-home-claude/e1dec3d0-ce85-57b6-b250-27a5eab998e4/scratchpad/mtt/b/assets/ic_sign.png">    </p:cNvPr>
          <p:cNvPicPr>
            <a:picLocks noChangeAspect="1"/>
          </p:cNvPicPr>
          <p:nvPr/>
        </p:nvPicPr>
        <p:blipFill>
          <a:blip r:embed="rId2"/>
          <a:stretch>
            <a:fillRect/>
          </a:stretch>
        </p:blipFill>
        <p:spPr>
          <a:xfrm>
            <a:off x="1223010" y="4331970"/>
            <a:ext cx="388620" cy="388620"/>
          </a:xfrm>
          <a:prstGeom prst="rect">
            <a:avLst/>
          </a:prstGeom>
        </p:spPr>
      </p:pic>
      <p:sp>
        <p:nvSpPr>
          <p:cNvPr id="10" name="Text 6"/>
          <p:cNvSpPr txBox="1"/>
          <p:nvPr/>
        </p:nvSpPr>
        <p:spPr>
          <a:xfrm>
            <a:off x="2103120" y="3657600"/>
            <a:ext cx="6126480" cy="1737360"/>
          </a:xfrm>
          <a:prstGeom prst="rect">
            <a:avLst/>
          </a:prstGeom>
          <a:noFill/>
          <a:ln/>
        </p:spPr>
        <p:txBody>
          <a:bodyPr wrap="square" lIns="0" tIns="0" rIns="0" bIns="0" rtlCol="0" anchor="ctr"/>
          <a:lstStyle/>
          <a:p>
            <a:pPr algn="l" indent="0" marL="0">
              <a:buNone/>
            </a:pPr>
            <a:r>
              <a:rPr lang="en-US" sz="2000" dirty="0">
                <a:solidFill>
                  <a:srgbClr val="1B2A4E"/>
                </a:solidFill>
                <a:latin typeface="Calibri" pitchFamily="34" charset="0"/>
                <a:ea typeface="Calibri" pitchFamily="34" charset="-122"/>
                <a:cs typeface="Calibri" pitchFamily="34" charset="-120"/>
              </a:rPr>
              <a:t>If you are able to help, please go to the school office where they will have the relevant form for you to fill in.</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A cluster of colourful sparkling gems">    </p:cNvPr>
          <p:cNvPicPr>
            <a:picLocks noChangeAspect="1"/>
          </p:cNvPicPr>
          <p:nvPr/>
        </p:nvPicPr>
        <p:blipFill>
          <a:blip r:embed="rId1"/>
          <a:stretch>
            <a:fillRect/>
          </a:stretch>
        </p:blipFill>
        <p:spPr>
          <a:xfrm>
            <a:off x="2194560" y="640080"/>
            <a:ext cx="4754880" cy="3566160"/>
          </a:xfrm>
          <a:prstGeom prst="rect">
            <a:avLst/>
          </a:prstGeom>
        </p:spPr>
      </p:pic>
      <p:sp>
        <p:nvSpPr>
          <p:cNvPr id="3" name="Text 0"/>
          <p:cNvSpPr/>
          <p:nvPr>
            <p:ph idx="100" type="title" hasCustomPrompt="1"/>
          </p:nvPr>
        </p:nvSpPr>
        <p:spPr>
          <a:xfrm>
            <a:off x="457200" y="4846320"/>
            <a:ext cx="8229600" cy="914400"/>
          </a:xfrm>
          <a:prstGeom prst="rect">
            <a:avLst/>
          </a:prstGeom>
          <a:noFill/>
          <a:ln/>
        </p:spPr>
        <p:txBody>
          <a:bodyPr wrap="square" lIns="0" tIns="0" rIns="0" bIns="0" rtlCol="0" anchor="ctr"/>
          <a:lstStyle/>
          <a:p>
            <a:pPr algn="ctr" indent="0" marL="0">
              <a:buNone/>
            </a:pPr>
            <a:r>
              <a:rPr lang="en-US" sz="4000" b="1" dirty="0">
                <a:solidFill>
                  <a:srgbClr val="FFFFFF"/>
                </a:solidFill>
                <a:latin typeface="Trebuchet MS" pitchFamily="34" charset="0"/>
                <a:ea typeface="Trebuchet MS" pitchFamily="34" charset="-122"/>
                <a:cs typeface="Trebuchet MS" pitchFamily="34" charset="-120"/>
              </a:rPr>
              <a:t>Thank you for coming.</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rebuchet M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92AE6EE0F6E448BFA732DD06092F7C" ma:contentTypeVersion="6" ma:contentTypeDescription="Create a new document." ma:contentTypeScope="" ma:versionID="2fee91427adf5cf5c6b2949e933ed0cf">
  <xsd:schema xmlns:xsd="http://www.w3.org/2001/XMLSchema" xmlns:xs="http://www.w3.org/2001/XMLSchema" xmlns:p="http://schemas.microsoft.com/office/2006/metadata/properties" xmlns:ns2="bad66635-fe82-40f6-a05a-c5036727e9d4" xmlns:ns3="a6d64daa-e56d-4347-9042-1660ddea65a6" targetNamespace="http://schemas.microsoft.com/office/2006/metadata/properties" ma:root="true" ma:fieldsID="29747efb44ac1e47d941205fb2dfcf6f" ns2:_="" ns3:_="">
    <xsd:import namespace="bad66635-fe82-40f6-a05a-c5036727e9d4"/>
    <xsd:import namespace="a6d64daa-e56d-4347-9042-1660ddea6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d66635-fe82-40f6-a05a-c5036727e9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d64daa-e56d-4347-9042-1660ddea6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F4E794A-0729-409C-AA90-7CC3162C1E74}"/>
</file>

<file path=customXml/itemProps2.xml><?xml version="1.0" encoding="utf-8"?>
<ds:datastoreItem xmlns:ds="http://schemas.openxmlformats.org/officeDocument/2006/customXml" ds:itemID="{9F0FE5D8-81C5-4112-B6F0-F5E8203E363E}"/>
</file>

<file path=customXml/itemProps3.xml><?xml version="1.0" encoding="utf-8"?>
<ds:datastoreItem xmlns:ds="http://schemas.openxmlformats.org/officeDocument/2006/customXml" ds:itemID="{C0DCBF6F-289D-411B-941A-6247FB86BE95}"/>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Haddenham St Mary's CE School</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Meet The Teacher – Rainbows</dc:title>
  <dc:subject>PptxGenJS Presentation</dc:subject>
  <dc:creator>Mr M Williams</dc:creator>
  <lastModifiedBy>Mr M Williams</lastModifiedBy>
  <revision>1</revision>
  <dcterms:created xsi:type="dcterms:W3CDTF">2026-09-26T06:46:04.3695515Z</dcterms:created>
  <dcterms:modified xsi:type="dcterms:W3CDTF">2026-09-26T06:46:04.3695515Z</dcterms:modified>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0x010100C592AE6EE0F6E448BFA732DD06092F7C</vt:lpwstr>
  </property>
</Properties>
</file>