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8" r:id="rId4"/>
  </p:sldMasterIdLst>
  <p:notesMasterIdLst>
    <p:notesMasterId r:id="rId26"/>
  </p:notesMasterIdLst>
  <p:handoutMasterIdLst>
    <p:handoutMasterId r:id="rId27"/>
  </p:handoutMasterIdLst>
  <p:sldIdLst>
    <p:sldId id="256" r:id="rId5"/>
    <p:sldId id="311" r:id="rId6"/>
    <p:sldId id="268" r:id="rId7"/>
    <p:sldId id="310" r:id="rId8"/>
    <p:sldId id="271" r:id="rId9"/>
    <p:sldId id="298" r:id="rId10"/>
    <p:sldId id="296" r:id="rId11"/>
    <p:sldId id="319" r:id="rId12"/>
    <p:sldId id="318" r:id="rId13"/>
    <p:sldId id="317" r:id="rId14"/>
    <p:sldId id="290" r:id="rId15"/>
    <p:sldId id="314" r:id="rId16"/>
    <p:sldId id="320" r:id="rId17"/>
    <p:sldId id="281" r:id="rId18"/>
    <p:sldId id="316" r:id="rId19"/>
    <p:sldId id="293" r:id="rId20"/>
    <p:sldId id="302" r:id="rId21"/>
    <p:sldId id="288" r:id="rId22"/>
    <p:sldId id="309" r:id="rId23"/>
    <p:sldId id="289" r:id="rId24"/>
    <p:sldId id="294" r:id="rId25"/>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62" autoAdjust="0"/>
    <p:restoredTop sz="94581" autoAdjust="0"/>
  </p:normalViewPr>
  <p:slideViewPr>
    <p:cSldViewPr>
      <p:cViewPr varScale="1">
        <p:scale>
          <a:sx n="92" d="100"/>
          <a:sy n="92" d="100"/>
        </p:scale>
        <p:origin x="1205" y="7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1812"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37AA8315-6377-772C-6166-BA15DC526D94}"/>
              </a:ext>
            </a:extLst>
          </p:cNvPr>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en-GB"/>
          </a:p>
        </p:txBody>
      </p:sp>
      <p:sp>
        <p:nvSpPr>
          <p:cNvPr id="55299" name="Rectangle 3">
            <a:extLst>
              <a:ext uri="{FF2B5EF4-FFF2-40B4-BE49-F238E27FC236}">
                <a16:creationId xmlns:a16="http://schemas.microsoft.com/office/drawing/2014/main" id="{1D28D751-FFA5-AB46-8D57-0A3246485493}"/>
              </a:ext>
            </a:extLst>
          </p:cNvPr>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en-GB"/>
          </a:p>
        </p:txBody>
      </p:sp>
      <p:sp>
        <p:nvSpPr>
          <p:cNvPr id="55300" name="Rectangle 4">
            <a:extLst>
              <a:ext uri="{FF2B5EF4-FFF2-40B4-BE49-F238E27FC236}">
                <a16:creationId xmlns:a16="http://schemas.microsoft.com/office/drawing/2014/main" id="{D6D57455-B5B3-EE43-4ADE-C8F5E73C0CBB}"/>
              </a:ext>
            </a:extLst>
          </p:cNvPr>
          <p:cNvSpPr>
            <a:spLocks noGrp="1" noChangeArrowheads="1"/>
          </p:cNvSpPr>
          <p:nvPr>
            <p:ph type="ftr" sz="quarter" idx="2"/>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en-GB"/>
          </a:p>
        </p:txBody>
      </p:sp>
      <p:sp>
        <p:nvSpPr>
          <p:cNvPr id="55301" name="Rectangle 5">
            <a:extLst>
              <a:ext uri="{FF2B5EF4-FFF2-40B4-BE49-F238E27FC236}">
                <a16:creationId xmlns:a16="http://schemas.microsoft.com/office/drawing/2014/main" id="{1341FB91-55A3-B4FC-36DA-9153A459B549}"/>
              </a:ext>
            </a:extLst>
          </p:cNvPr>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CED6F990-B707-4813-A2B3-AADAD429BE6D}" type="slidenum">
              <a:rPr lang="en-GB" altLang="en-US"/>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BD6CF5D-3EA4-F7EE-DE3D-705F01A52EBD}"/>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eaLnBrk="1" hangingPunct="1">
              <a:defRPr sz="1200">
                <a:latin typeface="Comic Sans MS" pitchFamily="66" charset="0"/>
                <a:cs typeface="Arial" charset="0"/>
              </a:defRPr>
            </a:lvl1pPr>
          </a:lstStyle>
          <a:p>
            <a:pPr>
              <a:defRPr/>
            </a:pPr>
            <a:endParaRPr lang="en-GB"/>
          </a:p>
        </p:txBody>
      </p:sp>
      <p:sp>
        <p:nvSpPr>
          <p:cNvPr id="3" name="Date Placeholder 2">
            <a:extLst>
              <a:ext uri="{FF2B5EF4-FFF2-40B4-BE49-F238E27FC236}">
                <a16:creationId xmlns:a16="http://schemas.microsoft.com/office/drawing/2014/main" id="{987CEF86-14AB-B64F-8FF2-66A1C491DA57}"/>
              </a:ext>
            </a:extLst>
          </p:cNvPr>
          <p:cNvSpPr>
            <a:spLocks noGrp="1"/>
          </p:cNvSpPr>
          <p:nvPr>
            <p:ph type="dt" idx="1"/>
          </p:nvPr>
        </p:nvSpPr>
        <p:spPr>
          <a:xfrm>
            <a:off x="3849688" y="0"/>
            <a:ext cx="2946400" cy="496888"/>
          </a:xfrm>
          <a:prstGeom prst="rect">
            <a:avLst/>
          </a:prstGeom>
        </p:spPr>
        <p:txBody>
          <a:bodyPr vert="horz" lIns="91440" tIns="45720" rIns="91440" bIns="45720" rtlCol="0"/>
          <a:lstStyle>
            <a:lvl1pPr algn="r" eaLnBrk="1" hangingPunct="1">
              <a:defRPr sz="1200">
                <a:latin typeface="Comic Sans MS" pitchFamily="66" charset="0"/>
                <a:cs typeface="Arial" charset="0"/>
              </a:defRPr>
            </a:lvl1pPr>
          </a:lstStyle>
          <a:p>
            <a:pPr>
              <a:defRPr/>
            </a:pPr>
            <a:fld id="{533D894A-FEF0-45C5-911B-72F18AEDD445}" type="datetimeFigureOut">
              <a:rPr lang="en-US"/>
              <a:pPr>
                <a:defRPr/>
              </a:pPr>
              <a:t>9/23/2026</a:t>
            </a:fld>
            <a:endParaRPr lang="en-GB"/>
          </a:p>
        </p:txBody>
      </p:sp>
      <p:sp>
        <p:nvSpPr>
          <p:cNvPr id="4" name="Slide Image Placeholder 3">
            <a:extLst>
              <a:ext uri="{FF2B5EF4-FFF2-40B4-BE49-F238E27FC236}">
                <a16:creationId xmlns:a16="http://schemas.microsoft.com/office/drawing/2014/main" id="{F314B941-500F-2B61-77B6-BA1AE89916FD}"/>
              </a:ext>
            </a:extLst>
          </p:cNvPr>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24BD813C-3484-478E-9283-13FAA3E3A2F1}"/>
              </a:ext>
            </a:extLst>
          </p:cNvPr>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6858AA10-4099-CCE3-3489-B2583B3B12E7}"/>
              </a:ext>
            </a:extLst>
          </p:cNvPr>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eaLnBrk="1" hangingPunct="1">
              <a:defRPr sz="1200">
                <a:latin typeface="Comic Sans MS" pitchFamily="66" charset="0"/>
                <a:cs typeface="Arial" charset="0"/>
              </a:defRPr>
            </a:lvl1pPr>
          </a:lstStyle>
          <a:p>
            <a:pPr>
              <a:defRPr/>
            </a:pPr>
            <a:endParaRPr lang="en-GB"/>
          </a:p>
        </p:txBody>
      </p:sp>
      <p:sp>
        <p:nvSpPr>
          <p:cNvPr id="7" name="Slide Number Placeholder 6">
            <a:extLst>
              <a:ext uri="{FF2B5EF4-FFF2-40B4-BE49-F238E27FC236}">
                <a16:creationId xmlns:a16="http://schemas.microsoft.com/office/drawing/2014/main" id="{A7A73F7D-AC2C-BE27-EE51-F5BABBB9AD25}"/>
              </a:ext>
            </a:extLst>
          </p:cNvPr>
          <p:cNvSpPr>
            <a:spLocks noGrp="1"/>
          </p:cNvSpPr>
          <p:nvPr>
            <p:ph type="sldNum" sz="quarter" idx="5"/>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omic Sans MS" panose="030F0702030302020204" pitchFamily="66" charset="0"/>
              </a:defRPr>
            </a:lvl1pPr>
          </a:lstStyle>
          <a:p>
            <a:fld id="{688A1900-FB8D-4374-BEEF-15CA23D41763}"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50B3D88B-038D-8C6B-96E0-E617013211F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a:extLst>
              <a:ext uri="{FF2B5EF4-FFF2-40B4-BE49-F238E27FC236}">
                <a16:creationId xmlns:a16="http://schemas.microsoft.com/office/drawing/2014/main" id="{C7F32312-275A-A619-0571-535B3BAB1F0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268" name="Slide Number Placeholder 3">
            <a:extLst>
              <a:ext uri="{FF2B5EF4-FFF2-40B4-BE49-F238E27FC236}">
                <a16:creationId xmlns:a16="http://schemas.microsoft.com/office/drawing/2014/main" id="{D04FCB86-50B0-7051-342A-0F80875605A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4C5B7FC-C1D0-468D-9A44-F1668106415A}" type="slidenum">
              <a:rPr lang="en-GB" altLang="en-US">
                <a:latin typeface="Comic Sans MS" panose="030F0702030302020204" pitchFamily="66" charset="0"/>
              </a:rPr>
              <a:pPr/>
              <a:t>5</a:t>
            </a:fld>
            <a:endParaRPr lang="en-GB" altLang="en-US">
              <a:latin typeface="Comic Sans MS" panose="030F0702030302020204" pitchFamily="66"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576F3DDB-9BA9-8C6D-F752-1D7A4C731F0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a:extLst>
              <a:ext uri="{FF2B5EF4-FFF2-40B4-BE49-F238E27FC236}">
                <a16:creationId xmlns:a16="http://schemas.microsoft.com/office/drawing/2014/main" id="{1ECAC93B-E9F1-7941-CC87-7BEFFC737A4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3316" name="Slide Number Placeholder 3">
            <a:extLst>
              <a:ext uri="{FF2B5EF4-FFF2-40B4-BE49-F238E27FC236}">
                <a16:creationId xmlns:a16="http://schemas.microsoft.com/office/drawing/2014/main" id="{6D858344-8347-864C-4176-975C41EE93B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6784C4C-5A86-4C96-A272-66EFC8FD2202}" type="slidenum">
              <a:rPr lang="en-GB" altLang="en-US">
                <a:latin typeface="Comic Sans MS" panose="030F0702030302020204" pitchFamily="66" charset="0"/>
              </a:rPr>
              <a:pPr/>
              <a:t>6</a:t>
            </a:fld>
            <a:endParaRPr lang="en-GB" altLang="en-US">
              <a:latin typeface="Comic Sans MS" panose="030F0702030302020204" pitchFamily="66"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BCD3F117-F050-81F5-A068-6EC68A6006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2E776E7A-101C-F078-73AC-EAFF978AAB8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5364" name="Slide Number Placeholder 3">
            <a:extLst>
              <a:ext uri="{FF2B5EF4-FFF2-40B4-BE49-F238E27FC236}">
                <a16:creationId xmlns:a16="http://schemas.microsoft.com/office/drawing/2014/main" id="{883F5915-104C-64FA-297E-DB4977ECA68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B8BBCC6-D835-4B20-AE4D-4BBA02B1B3E1}" type="slidenum">
              <a:rPr lang="en-GB" altLang="en-US">
                <a:latin typeface="Comic Sans MS" panose="030F0702030302020204" pitchFamily="66" charset="0"/>
              </a:rPr>
              <a:pPr/>
              <a:t>7</a:t>
            </a:fld>
            <a:endParaRPr lang="en-GB" altLang="en-US">
              <a:latin typeface="Comic Sans MS" panose="030F0702030302020204" pitchFamily="66"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294F6549-028D-9021-9480-58B9121469A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241B7C9C-6D37-5079-09D8-FE7F403CA4C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7652" name="Slide Number Placeholder 3">
            <a:extLst>
              <a:ext uri="{FF2B5EF4-FFF2-40B4-BE49-F238E27FC236}">
                <a16:creationId xmlns:a16="http://schemas.microsoft.com/office/drawing/2014/main" id="{A15F78DD-461D-25F3-3419-FA000D228E4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6C42787-03BD-4D18-99AB-46A835D476BA}" type="slidenum">
              <a:rPr lang="en-GB" altLang="en-US">
                <a:latin typeface="Comic Sans MS" panose="030F0702030302020204" pitchFamily="66" charset="0"/>
              </a:rPr>
              <a:pPr/>
              <a:t>17</a:t>
            </a:fld>
            <a:endParaRPr lang="en-GB" altLang="en-US">
              <a:latin typeface="Comic Sans MS" panose="030F0702030302020204" pitchFamily="66"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en-US"/>
              <a:t>Click to edit Master title style</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65ECF3EE-7A37-45E8-BF85-EDA6EF7267FB}" type="slidenum">
              <a:rPr lang="en-GB" altLang="en-US" smtClean="0"/>
              <a:pPr/>
              <a:t>‹#›</a:t>
            </a:fld>
            <a:endParaRPr lang="en-GB" altLang="en-US"/>
          </a:p>
        </p:txBody>
      </p:sp>
    </p:spTree>
    <p:extLst>
      <p:ext uri="{BB962C8B-B14F-4D97-AF65-F5344CB8AC3E}">
        <p14:creationId xmlns:p14="http://schemas.microsoft.com/office/powerpoint/2010/main" val="218048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69F69238-554E-4766-9608-92A2D66F6BE3}" type="slidenum">
              <a:rPr lang="en-GB" altLang="en-US" smtClean="0"/>
              <a:pPr/>
              <a:t>‹#›</a:t>
            </a:fld>
            <a:endParaRPr lang="en-GB" altLang="en-US"/>
          </a:p>
        </p:txBody>
      </p:sp>
      <p:pic>
        <p:nvPicPr>
          <p:cNvPr id="7" name="Picture 6">
            <a:extLst>
              <a:ext uri="{FF2B5EF4-FFF2-40B4-BE49-F238E27FC236}">
                <a16:creationId xmlns:a16="http://schemas.microsoft.com/office/drawing/2014/main" id="{62C5C0DD-75BC-4951-8B90-3026D7BD56E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10324" y="116632"/>
            <a:ext cx="1599922" cy="1599922"/>
          </a:xfrm>
          <a:prstGeom prst="rect">
            <a:avLst/>
          </a:prstGeom>
        </p:spPr>
      </p:pic>
    </p:spTree>
    <p:extLst>
      <p:ext uri="{BB962C8B-B14F-4D97-AF65-F5344CB8AC3E}">
        <p14:creationId xmlns:p14="http://schemas.microsoft.com/office/powerpoint/2010/main" val="1835819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4721AC68-696B-4E49-8CA7-44903E6AAC90}" type="slidenum">
              <a:rPr lang="en-GB" altLang="en-US" smtClean="0"/>
              <a:pPr/>
              <a:t>‹#›</a:t>
            </a:fld>
            <a:endParaRPr lang="en-GB" altLang="en-US"/>
          </a:p>
        </p:txBody>
      </p:sp>
    </p:spTree>
    <p:extLst>
      <p:ext uri="{BB962C8B-B14F-4D97-AF65-F5344CB8AC3E}">
        <p14:creationId xmlns:p14="http://schemas.microsoft.com/office/powerpoint/2010/main" val="2863546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fld id="{69F69238-554E-4766-9608-92A2D66F6BE3}" type="slidenum">
              <a:rPr lang="en-GB" altLang="en-US" smtClean="0"/>
              <a:pPr/>
              <a:t>‹#›</a:t>
            </a:fld>
            <a:endParaRPr lang="en-GB" altLang="en-US"/>
          </a:p>
        </p:txBody>
      </p:sp>
    </p:spTree>
    <p:extLst>
      <p:ext uri="{BB962C8B-B14F-4D97-AF65-F5344CB8AC3E}">
        <p14:creationId xmlns:p14="http://schemas.microsoft.com/office/powerpoint/2010/main" val="38748465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GB"/>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fld id="{69F69238-554E-4766-9608-92A2D66F6BE3}" type="slidenum">
              <a:rPr lang="en-GB" altLang="en-US" smtClean="0"/>
              <a:pPr/>
              <a:t>‹#›</a:t>
            </a:fld>
            <a:endParaRPr lang="en-GB" altLang="en-US"/>
          </a:p>
        </p:txBody>
      </p:sp>
    </p:spTree>
    <p:extLst>
      <p:ext uri="{BB962C8B-B14F-4D97-AF65-F5344CB8AC3E}">
        <p14:creationId xmlns:p14="http://schemas.microsoft.com/office/powerpoint/2010/main" val="442010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fld id="{B806220D-3153-4C41-8DC8-2BAEDFDE6410}" type="slidenum">
              <a:rPr lang="en-GB" altLang="en-US" smtClean="0"/>
              <a:pPr/>
              <a:t>‹#›</a:t>
            </a:fld>
            <a:endParaRPr lang="en-GB" altLang="en-US"/>
          </a:p>
        </p:txBody>
      </p:sp>
    </p:spTree>
    <p:extLst>
      <p:ext uri="{BB962C8B-B14F-4D97-AF65-F5344CB8AC3E}">
        <p14:creationId xmlns:p14="http://schemas.microsoft.com/office/powerpoint/2010/main" val="480178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GB"/>
          </a:p>
        </p:txBody>
      </p:sp>
      <p:sp>
        <p:nvSpPr>
          <p:cNvPr id="3" name="Footer Placeholder 2"/>
          <p:cNvSpPr>
            <a:spLocks noGrp="1"/>
          </p:cNvSpPr>
          <p:nvPr>
            <p:ph type="ftr" sz="quarter" idx="11"/>
          </p:nvPr>
        </p:nvSpPr>
        <p:spPr/>
        <p:txBody>
          <a:bodyPr/>
          <a:lstStyle/>
          <a:p>
            <a:pPr>
              <a:defRPr/>
            </a:pPr>
            <a:endParaRPr lang="en-GB"/>
          </a:p>
        </p:txBody>
      </p:sp>
      <p:sp>
        <p:nvSpPr>
          <p:cNvPr id="4" name="Slide Number Placeholder 3"/>
          <p:cNvSpPr>
            <a:spLocks noGrp="1"/>
          </p:cNvSpPr>
          <p:nvPr>
            <p:ph type="sldNum" sz="quarter" idx="12"/>
          </p:nvPr>
        </p:nvSpPr>
        <p:spPr/>
        <p:txBody>
          <a:bodyPr/>
          <a:lstStyle/>
          <a:p>
            <a:fld id="{888897BB-87F3-48F3-95C7-9A61F28D30A2}" type="slidenum">
              <a:rPr lang="en-GB" altLang="en-US" smtClean="0"/>
              <a:pPr/>
              <a:t>‹#›</a:t>
            </a:fld>
            <a:endParaRPr lang="en-GB" altLang="en-US"/>
          </a:p>
        </p:txBody>
      </p:sp>
      <p:pic>
        <p:nvPicPr>
          <p:cNvPr id="5" name="Picture 4">
            <a:extLst>
              <a:ext uri="{FF2B5EF4-FFF2-40B4-BE49-F238E27FC236}">
                <a16:creationId xmlns:a16="http://schemas.microsoft.com/office/drawing/2014/main" id="{4DBA208E-690A-4FCF-8B83-ED21D8E330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44078" y="116632"/>
            <a:ext cx="1599922" cy="1599922"/>
          </a:xfrm>
          <a:prstGeom prst="rect">
            <a:avLst/>
          </a:prstGeom>
        </p:spPr>
      </p:pic>
    </p:spTree>
    <p:extLst>
      <p:ext uri="{BB962C8B-B14F-4D97-AF65-F5344CB8AC3E}">
        <p14:creationId xmlns:p14="http://schemas.microsoft.com/office/powerpoint/2010/main" val="2803418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fld id="{69F69238-554E-4766-9608-92A2D66F6BE3}" type="slidenum">
              <a:rPr lang="en-GB" altLang="en-US" smtClean="0"/>
              <a:pPr/>
              <a:t>‹#›</a:t>
            </a:fld>
            <a:endParaRPr lang="en-GB" altLang="en-US"/>
          </a:p>
        </p:txBody>
      </p:sp>
    </p:spTree>
    <p:extLst>
      <p:ext uri="{BB962C8B-B14F-4D97-AF65-F5344CB8AC3E}">
        <p14:creationId xmlns:p14="http://schemas.microsoft.com/office/powerpoint/2010/main" val="2246582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en-US"/>
              <a:t>Click to edit Master title style</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a:xfrm>
            <a:off x="533400" y="6172200"/>
            <a:ext cx="5811724" cy="365125"/>
          </a:xfrm>
        </p:spPr>
        <p:txBody>
          <a:bodyPr/>
          <a:lstStyle/>
          <a:p>
            <a:pPr>
              <a:defRPr/>
            </a:pPr>
            <a:endParaRPr lang="en-GB"/>
          </a:p>
        </p:txBody>
      </p:sp>
      <p:sp>
        <p:nvSpPr>
          <p:cNvPr id="7" name="Slide Number Placeholder 6"/>
          <p:cNvSpPr>
            <a:spLocks noGrp="1"/>
          </p:cNvSpPr>
          <p:nvPr>
            <p:ph type="sldNum" sz="quarter" idx="12"/>
          </p:nvPr>
        </p:nvSpPr>
        <p:spPr/>
        <p:txBody>
          <a:bodyPr/>
          <a:lstStyle/>
          <a:p>
            <a:fld id="{69F69238-554E-4766-9608-92A2D66F6BE3}" type="slidenum">
              <a:rPr lang="en-GB" altLang="en-US" smtClean="0"/>
              <a:pPr/>
              <a:t>‹#›</a:t>
            </a:fld>
            <a:endParaRPr lang="en-GB" altLang="en-US"/>
          </a:p>
        </p:txBody>
      </p:sp>
    </p:spTree>
    <p:extLst>
      <p:ext uri="{BB962C8B-B14F-4D97-AF65-F5344CB8AC3E}">
        <p14:creationId xmlns:p14="http://schemas.microsoft.com/office/powerpoint/2010/main" val="3240343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pPr>
              <a:defRPr/>
            </a:pPr>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fld id="{69F69238-554E-4766-9608-92A2D66F6BE3}" type="slidenum">
              <a:rPr lang="en-GB" altLang="en-US" smtClean="0"/>
              <a:pPr/>
              <a:t>‹#›</a:t>
            </a:fld>
            <a:endParaRPr lang="en-GB" altLang="en-US"/>
          </a:p>
        </p:txBody>
      </p:sp>
    </p:spTree>
    <p:extLst>
      <p:ext uri="{BB962C8B-B14F-4D97-AF65-F5344CB8AC3E}">
        <p14:creationId xmlns:p14="http://schemas.microsoft.com/office/powerpoint/2010/main" val="1898227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69F69238-554E-4766-9608-92A2D66F6BE3}" type="slidenum">
              <a:rPr lang="en-GB" altLang="en-US" smtClean="0"/>
              <a:pPr/>
              <a:t>‹#›</a:t>
            </a:fld>
            <a:endParaRPr lang="en-GB" altLang="en-US"/>
          </a:p>
        </p:txBody>
      </p:sp>
    </p:spTree>
    <p:extLst>
      <p:ext uri="{BB962C8B-B14F-4D97-AF65-F5344CB8AC3E}">
        <p14:creationId xmlns:p14="http://schemas.microsoft.com/office/powerpoint/2010/main" val="38061537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69F69238-554E-4766-9608-92A2D66F6BE3}" type="slidenum">
              <a:rPr lang="en-GB" altLang="en-US" smtClean="0"/>
              <a:pPr/>
              <a:t>‹#›</a:t>
            </a:fld>
            <a:endParaRPr lang="en-GB" altLang="en-U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0910636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69F69238-554E-4766-9608-92A2D66F6BE3}" type="slidenum">
              <a:rPr lang="en-GB" altLang="en-US" smtClean="0"/>
              <a:pPr/>
              <a:t>‹#›</a:t>
            </a:fld>
            <a:endParaRPr lang="en-GB" altLang="en-US"/>
          </a:p>
        </p:txBody>
      </p:sp>
    </p:spTree>
    <p:extLst>
      <p:ext uri="{BB962C8B-B14F-4D97-AF65-F5344CB8AC3E}">
        <p14:creationId xmlns:p14="http://schemas.microsoft.com/office/powerpoint/2010/main" val="39936804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69F69238-554E-4766-9608-92A2D66F6BE3}" type="slidenum">
              <a:rPr lang="en-GB" altLang="en-US" smtClean="0"/>
              <a:pPr/>
              <a:t>‹#›</a:t>
            </a:fld>
            <a:endParaRPr lang="en-GB" altLang="en-U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5657348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69F69238-554E-4766-9608-92A2D66F6BE3}" type="slidenum">
              <a:rPr lang="en-GB" altLang="en-US" smtClean="0"/>
              <a:pPr/>
              <a:t>‹#›</a:t>
            </a:fld>
            <a:endParaRPr lang="en-GB" altLang="en-US"/>
          </a:p>
        </p:txBody>
      </p:sp>
    </p:spTree>
    <p:extLst>
      <p:ext uri="{BB962C8B-B14F-4D97-AF65-F5344CB8AC3E}">
        <p14:creationId xmlns:p14="http://schemas.microsoft.com/office/powerpoint/2010/main" val="4894166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69F69238-554E-4766-9608-92A2D66F6BE3}" type="slidenum">
              <a:rPr lang="en-GB" altLang="en-US" smtClean="0"/>
              <a:pPr/>
              <a:t>‹#›</a:t>
            </a:fld>
            <a:endParaRPr lang="en-GB" altLang="en-US"/>
          </a:p>
        </p:txBody>
      </p:sp>
    </p:spTree>
    <p:extLst>
      <p:ext uri="{BB962C8B-B14F-4D97-AF65-F5344CB8AC3E}">
        <p14:creationId xmlns:p14="http://schemas.microsoft.com/office/powerpoint/2010/main" val="38155821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69F69238-554E-4766-9608-92A2D66F6BE3}" type="slidenum">
              <a:rPr lang="en-GB" altLang="en-US" smtClean="0"/>
              <a:pPr/>
              <a:t>‹#›</a:t>
            </a:fld>
            <a:endParaRPr lang="en-GB" altLang="en-US"/>
          </a:p>
        </p:txBody>
      </p:sp>
    </p:spTree>
    <p:extLst>
      <p:ext uri="{BB962C8B-B14F-4D97-AF65-F5344CB8AC3E}">
        <p14:creationId xmlns:p14="http://schemas.microsoft.com/office/powerpoint/2010/main" val="3609010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pPr>
              <a:defRPr/>
            </a:pPr>
            <a:endParaRPr lang="en-GB"/>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pPr>
              <a:defRPr/>
            </a:pPr>
            <a:endParaRPr lang="en-GB"/>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69F69238-554E-4766-9608-92A2D66F6BE3}" type="slidenum">
              <a:rPr lang="en-GB" altLang="en-US" smtClean="0"/>
              <a:pPr/>
              <a:t>‹#›</a:t>
            </a:fld>
            <a:endParaRPr lang="en-GB" altLang="en-US"/>
          </a:p>
        </p:txBody>
      </p:sp>
    </p:spTree>
    <p:extLst>
      <p:ext uri="{BB962C8B-B14F-4D97-AF65-F5344CB8AC3E}">
        <p14:creationId xmlns:p14="http://schemas.microsoft.com/office/powerpoint/2010/main" val="258740440"/>
      </p:ext>
    </p:extLst>
  </p:cSld>
  <p:clrMap bg1="dk1" tx1="lt1" bg2="dk2" tx2="lt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 id="2147483871" r:id="rId13"/>
    <p:sldLayoutId id="2147483872" r:id="rId14"/>
    <p:sldLayoutId id="2147483873" r:id="rId15"/>
    <p:sldLayoutId id="2147483874" r:id="rId16"/>
    <p:sldLayoutId id="2147483875" r:id="rId17"/>
  </p:sldLayoutIdLs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3A3240E2-C818-9E49-FE36-B3A300AA49D4}"/>
              </a:ext>
            </a:extLst>
          </p:cNvPr>
          <p:cNvSpPr>
            <a:spLocks noGrp="1" noChangeArrowheads="1"/>
          </p:cNvSpPr>
          <p:nvPr>
            <p:ph type="ctrTitle" idx="4294967295"/>
          </p:nvPr>
        </p:nvSpPr>
        <p:spPr>
          <a:xfrm>
            <a:off x="0" y="1511300"/>
            <a:ext cx="6400800" cy="2273300"/>
          </a:xfrm>
          <a:effectLst>
            <a:outerShdw dist="45791" dir="2021404" algn="ctr" rotWithShape="0">
              <a:schemeClr val="bg2"/>
            </a:outerShdw>
          </a:effectLst>
        </p:spPr>
        <p:txBody>
          <a:bodyPr/>
          <a:lstStyle/>
          <a:p>
            <a:pPr eaLnBrk="1" hangingPunct="1">
              <a:defRPr/>
            </a:pPr>
            <a:r>
              <a:rPr lang="en-GB" sz="4800" cap="none" dirty="0">
                <a:solidFill>
                  <a:schemeClr val="bg1"/>
                </a:solidFill>
                <a:effectLst>
                  <a:outerShdw blurRad="38100" dist="38100" dir="2700000" algn="tl">
                    <a:srgbClr val="C0C0C0"/>
                  </a:outerShdw>
                </a:effectLst>
              </a:rPr>
              <a:t>Welcome to</a:t>
            </a:r>
          </a:p>
        </p:txBody>
      </p:sp>
      <p:sp>
        <p:nvSpPr>
          <p:cNvPr id="2051" name="Rectangle 3">
            <a:extLst>
              <a:ext uri="{FF2B5EF4-FFF2-40B4-BE49-F238E27FC236}">
                <a16:creationId xmlns:a16="http://schemas.microsoft.com/office/drawing/2014/main" id="{7ED1BF6C-CD77-D295-C32F-5A74A1DAD6EC}"/>
              </a:ext>
            </a:extLst>
          </p:cNvPr>
          <p:cNvSpPr>
            <a:spLocks noGrp="1" noChangeArrowheads="1"/>
          </p:cNvSpPr>
          <p:nvPr>
            <p:ph type="subTitle" idx="4294967295"/>
          </p:nvPr>
        </p:nvSpPr>
        <p:spPr>
          <a:xfrm>
            <a:off x="0" y="4051300"/>
            <a:ext cx="6034088" cy="1004888"/>
          </a:xfrm>
        </p:spPr>
        <p:txBody>
          <a:bodyPr>
            <a:normAutofit/>
          </a:bodyPr>
          <a:lstStyle/>
          <a:p>
            <a:pPr marL="0" indent="0" algn="ctr" eaLnBrk="1" hangingPunct="1">
              <a:buFontTx/>
              <a:buNone/>
              <a:defRPr/>
            </a:pPr>
            <a:r>
              <a:rPr lang="en-GB" sz="2800" dirty="0">
                <a:solidFill>
                  <a:schemeClr val="bg1"/>
                </a:solidFill>
                <a:effectLst>
                  <a:outerShdw blurRad="38100" dist="38100" dir="2700000" algn="tl">
                    <a:srgbClr val="C0C0C0"/>
                  </a:outerShdw>
                </a:effectLst>
              </a:rPr>
              <a:t>Sky classes  ‘Meet the Teacher’</a:t>
            </a:r>
          </a:p>
          <a:p>
            <a:pPr marL="0" indent="0" algn="ctr" eaLnBrk="1" hangingPunct="1">
              <a:buFontTx/>
              <a:buNone/>
              <a:defRPr/>
            </a:pPr>
            <a:r>
              <a:rPr lang="en-GB" sz="2000" dirty="0">
                <a:solidFill>
                  <a:schemeClr val="bg1"/>
                </a:solidFill>
                <a:effectLst>
                  <a:outerShdw blurRad="38100" dist="38100" dir="2700000" algn="tl">
                    <a:srgbClr val="C0C0C0"/>
                  </a:outerShdw>
                </a:effectLst>
              </a:rPr>
              <a:t>September 2026</a:t>
            </a:r>
          </a:p>
        </p:txBody>
      </p:sp>
    </p:spTree>
  </p:cSld>
  <p:clrMapOvr>
    <a:overrideClrMapping bg1="lt1" tx1="dk1" bg2="lt2" tx2="dk2" accent1="accent1" accent2="accent2" accent3="accent3" accent4="accent4" accent5="accent5" accent6="accent6" hlink="hlink" folHlink="folHlink"/>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a:extLst>
              <a:ext uri="{FF2B5EF4-FFF2-40B4-BE49-F238E27FC236}">
                <a16:creationId xmlns:a16="http://schemas.microsoft.com/office/drawing/2014/main" id="{D548AFE5-039A-2EAF-BDEE-0D4EB09F6EFB}"/>
              </a:ext>
            </a:extLst>
          </p:cNvPr>
          <p:cNvSpPr>
            <a:spLocks noGrp="1" noChangeArrowheads="1"/>
          </p:cNvSpPr>
          <p:nvPr>
            <p:ph idx="1"/>
          </p:nvPr>
        </p:nvSpPr>
        <p:spPr>
          <a:xfrm>
            <a:off x="611188" y="692696"/>
            <a:ext cx="7696200" cy="5616575"/>
          </a:xfrm>
        </p:spPr>
        <p:txBody>
          <a:bodyPr/>
          <a:lstStyle/>
          <a:p>
            <a:pPr algn="ctr">
              <a:buFontTx/>
              <a:buNone/>
            </a:pPr>
            <a:endParaRPr lang="en-GB" altLang="en-US" dirty="0"/>
          </a:p>
          <a:p>
            <a:pPr algn="ctr">
              <a:buFontTx/>
              <a:buNone/>
            </a:pPr>
            <a:endParaRPr lang="en-GB" altLang="en-US" sz="2800" dirty="0"/>
          </a:p>
          <a:p>
            <a:pPr algn="ctr">
              <a:buFontTx/>
              <a:buNone/>
            </a:pPr>
            <a:endParaRPr lang="en-GB" altLang="en-US" sz="2400" dirty="0"/>
          </a:p>
          <a:p>
            <a:pPr algn="ctr">
              <a:buFontTx/>
              <a:buNone/>
            </a:pPr>
            <a:r>
              <a:rPr lang="en-GB" altLang="en-US" sz="2400" b="1" dirty="0">
                <a:solidFill>
                  <a:schemeClr val="tx1"/>
                </a:solidFill>
              </a:rPr>
              <a:t>Mrs Allison </a:t>
            </a:r>
            <a:r>
              <a:rPr lang="en-GB" altLang="en-US" sz="2400" dirty="0">
                <a:solidFill>
                  <a:schemeClr val="tx1"/>
                </a:solidFill>
              </a:rPr>
              <a:t>-Sky  1 </a:t>
            </a:r>
          </a:p>
          <a:p>
            <a:pPr algn="ctr">
              <a:buFontTx/>
              <a:buNone/>
            </a:pPr>
            <a:r>
              <a:rPr lang="en-GB" altLang="en-US" sz="2400" dirty="0">
                <a:solidFill>
                  <a:schemeClr val="tx1"/>
                </a:solidFill>
              </a:rPr>
              <a:t>Mon, Tues, Thurs, Fri – Mrs Allison    </a:t>
            </a:r>
          </a:p>
          <a:p>
            <a:pPr algn="ctr">
              <a:buFontTx/>
              <a:buNone/>
            </a:pPr>
            <a:r>
              <a:rPr lang="en-GB" altLang="en-US" sz="2400" dirty="0">
                <a:solidFill>
                  <a:schemeClr val="tx1"/>
                </a:solidFill>
              </a:rPr>
              <a:t>   Wednesday– Mrs Wrigglesworth</a:t>
            </a:r>
          </a:p>
          <a:p>
            <a:pPr algn="ctr">
              <a:buFontTx/>
              <a:buNone/>
            </a:pPr>
            <a:endParaRPr lang="en-GB" altLang="en-US" sz="2400" dirty="0">
              <a:solidFill>
                <a:schemeClr val="tx1"/>
              </a:solidFill>
            </a:endParaRPr>
          </a:p>
          <a:p>
            <a:pPr algn="ctr">
              <a:buFontTx/>
              <a:buNone/>
            </a:pPr>
            <a:r>
              <a:rPr lang="en-GB" altLang="en-US" sz="2400" b="1" dirty="0">
                <a:solidFill>
                  <a:schemeClr val="tx1"/>
                </a:solidFill>
              </a:rPr>
              <a:t>Mrs </a:t>
            </a:r>
            <a:r>
              <a:rPr lang="en-GB" altLang="en-US" sz="2400" b="1" dirty="0" err="1">
                <a:solidFill>
                  <a:schemeClr val="tx1"/>
                </a:solidFill>
              </a:rPr>
              <a:t>Najib</a:t>
            </a:r>
            <a:r>
              <a:rPr lang="en-GB" altLang="en-US" sz="2400" b="1" dirty="0">
                <a:solidFill>
                  <a:schemeClr val="tx1"/>
                </a:solidFill>
              </a:rPr>
              <a:t>- </a:t>
            </a:r>
            <a:r>
              <a:rPr lang="en-GB" altLang="en-US" sz="2400" dirty="0">
                <a:solidFill>
                  <a:schemeClr val="tx1"/>
                </a:solidFill>
              </a:rPr>
              <a:t>Sky 2 </a:t>
            </a:r>
          </a:p>
          <a:p>
            <a:pPr algn="ctr">
              <a:buFontTx/>
              <a:buNone/>
            </a:pPr>
            <a:r>
              <a:rPr lang="en-GB" altLang="en-US" sz="2400" dirty="0">
                <a:solidFill>
                  <a:schemeClr val="tx1"/>
                </a:solidFill>
              </a:rPr>
              <a:t>Mon- Fri</a:t>
            </a:r>
          </a:p>
          <a:p>
            <a:pPr algn="ctr">
              <a:buFontTx/>
              <a:buNone/>
            </a:pPr>
            <a:endParaRPr lang="en-GB" altLang="en-US" sz="2400" dirty="0"/>
          </a:p>
          <a:p>
            <a:pPr algn="ctr">
              <a:buFontTx/>
              <a:buNone/>
            </a:pPr>
            <a:endParaRPr lang="en-GB" alt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a:extLst>
              <a:ext uri="{FF2B5EF4-FFF2-40B4-BE49-F238E27FC236}">
                <a16:creationId xmlns:a16="http://schemas.microsoft.com/office/drawing/2014/main" id="{55C0B6FA-7426-1F84-9AE5-A55310395CA3}"/>
              </a:ext>
            </a:extLst>
          </p:cNvPr>
          <p:cNvSpPr>
            <a:spLocks noGrp="1" noChangeArrowheads="1"/>
          </p:cNvSpPr>
          <p:nvPr>
            <p:ph type="body" idx="4294967295"/>
          </p:nvPr>
        </p:nvSpPr>
        <p:spPr>
          <a:xfrm>
            <a:off x="0" y="333375"/>
            <a:ext cx="7696200" cy="576263"/>
          </a:xfrm>
        </p:spPr>
        <p:txBody>
          <a:bodyPr>
            <a:normAutofit lnSpcReduction="10000"/>
          </a:bodyPr>
          <a:lstStyle/>
          <a:p>
            <a:pPr algn="ctr" eaLnBrk="1" hangingPunct="1">
              <a:lnSpc>
                <a:spcPct val="90000"/>
              </a:lnSpc>
              <a:buFontTx/>
              <a:buNone/>
            </a:pPr>
            <a:r>
              <a:rPr lang="en-US" altLang="en-US" sz="3600" u="sng" dirty="0">
                <a:solidFill>
                  <a:schemeClr val="tx1"/>
                </a:solidFill>
              </a:rPr>
              <a:t>Life in Year 2 </a:t>
            </a:r>
            <a:endParaRPr lang="en-GB" altLang="en-US" sz="3600" u="sng" dirty="0">
              <a:solidFill>
                <a:schemeClr val="tx1"/>
              </a:solidFill>
            </a:endParaRPr>
          </a:p>
        </p:txBody>
      </p:sp>
      <p:sp>
        <p:nvSpPr>
          <p:cNvPr id="33796" name="Text Box 4">
            <a:extLst>
              <a:ext uri="{FF2B5EF4-FFF2-40B4-BE49-F238E27FC236}">
                <a16:creationId xmlns:a16="http://schemas.microsoft.com/office/drawing/2014/main" id="{6742EF4C-5DC3-7F4F-52D8-605D20B3DEC2}"/>
              </a:ext>
            </a:extLst>
          </p:cNvPr>
          <p:cNvSpPr txBox="1">
            <a:spLocks noChangeArrowheads="1"/>
          </p:cNvSpPr>
          <p:nvPr/>
        </p:nvSpPr>
        <p:spPr bwMode="auto">
          <a:xfrm>
            <a:off x="395536" y="1144627"/>
            <a:ext cx="8280920" cy="44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ct val="20000"/>
              </a:spcBef>
              <a:buChar char="•"/>
              <a:defRPr sz="3200">
                <a:solidFill>
                  <a:schemeClr val="tx1"/>
                </a:solidFill>
                <a:latin typeface="Comic Sans MS" panose="030F0702030302020204" pitchFamily="66" charset="0"/>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cs typeface="Arial" panose="020B0604020202020204" pitchFamily="34" charset="0"/>
              </a:defRPr>
            </a:lvl9pPr>
          </a:lstStyle>
          <a:p>
            <a:pPr eaLnBrk="1" hangingPunct="1">
              <a:spcBef>
                <a:spcPct val="50000"/>
              </a:spcBef>
            </a:pPr>
            <a:endParaRPr lang="en-GB" altLang="en-US" sz="2300" dirty="0"/>
          </a:p>
        </p:txBody>
      </p:sp>
      <p:sp>
        <p:nvSpPr>
          <p:cNvPr id="8" name="TextBox 7">
            <a:extLst>
              <a:ext uri="{FF2B5EF4-FFF2-40B4-BE49-F238E27FC236}">
                <a16:creationId xmlns:a16="http://schemas.microsoft.com/office/drawing/2014/main" id="{473269D0-6BC8-46A8-86E4-2C1DFB9F592E}"/>
              </a:ext>
            </a:extLst>
          </p:cNvPr>
          <p:cNvSpPr txBox="1"/>
          <p:nvPr/>
        </p:nvSpPr>
        <p:spPr>
          <a:xfrm>
            <a:off x="827584" y="1626359"/>
            <a:ext cx="7272808" cy="4888518"/>
          </a:xfrm>
          <a:prstGeom prst="rect">
            <a:avLst/>
          </a:prstGeom>
          <a:noFill/>
        </p:spPr>
        <p:txBody>
          <a:bodyPr wrap="square">
            <a:spAutoFit/>
          </a:bodyPr>
          <a:lstStyle/>
          <a:p>
            <a:pPr>
              <a:lnSpc>
                <a:spcPts val="1500"/>
              </a:lnSpc>
              <a:spcAft>
                <a:spcPts val="800"/>
              </a:spcAft>
            </a:pPr>
            <a:r>
              <a:rPr lang="en-GB" sz="1600" dirty="0">
                <a:effectLst/>
                <a:latin typeface="+mn-lt"/>
                <a:ea typeface="Times New Roman" panose="02020603050405020304" pitchFamily="18" charset="0"/>
                <a:cs typeface="Times New Roman" panose="02020603050405020304" pitchFamily="18" charset="0"/>
              </a:rPr>
              <a:t>Children participate in daily English and Mathematics lessons, alongside a broad and engaging curriculum designed to develop knowledge, skills and independence.</a:t>
            </a:r>
          </a:p>
          <a:p>
            <a:pPr>
              <a:lnSpc>
                <a:spcPts val="1500"/>
              </a:lnSpc>
              <a:spcAft>
                <a:spcPts val="800"/>
              </a:spcAft>
            </a:pPr>
            <a:endParaRPr lang="en-GB" sz="1600" dirty="0">
              <a:effectLst/>
              <a:latin typeface="+mn-lt"/>
              <a:ea typeface="Calibri" panose="020F0502020204030204" pitchFamily="34" charset="0"/>
              <a:cs typeface="Times New Roman" panose="02020603050405020304" pitchFamily="18" charset="0"/>
            </a:endParaRPr>
          </a:p>
          <a:p>
            <a:pPr>
              <a:lnSpc>
                <a:spcPts val="1500"/>
              </a:lnSpc>
              <a:spcAft>
                <a:spcPts val="800"/>
              </a:spcAft>
            </a:pPr>
            <a:r>
              <a:rPr lang="en-GB" sz="1600" b="1" dirty="0">
                <a:effectLst/>
                <a:latin typeface="+mn-lt"/>
                <a:ea typeface="Times New Roman" panose="02020603050405020304" pitchFamily="18" charset="0"/>
                <a:cs typeface="Times New Roman" panose="02020603050405020304" pitchFamily="18" charset="0"/>
              </a:rPr>
              <a:t>Weekly learning includes:</a:t>
            </a:r>
            <a:endParaRPr lang="en-GB" sz="1600" dirty="0">
              <a:effectLst/>
              <a:latin typeface="+mn-lt"/>
              <a:ea typeface="Calibri" panose="020F050202020403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1600" dirty="0">
                <a:effectLst/>
                <a:latin typeface="+mn-lt"/>
                <a:ea typeface="Times New Roman" panose="02020603050405020304" pitchFamily="18" charset="0"/>
                <a:cs typeface="Times New Roman" panose="02020603050405020304" pitchFamily="18" charset="0"/>
              </a:rPr>
              <a:t>Science</a:t>
            </a:r>
            <a:endParaRPr lang="en-GB" sz="1600" dirty="0">
              <a:effectLst/>
              <a:latin typeface="+mn-lt"/>
              <a:ea typeface="Calibri" panose="020F050202020403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1600" dirty="0">
                <a:effectLst/>
                <a:latin typeface="+mn-lt"/>
                <a:ea typeface="Times New Roman" panose="02020603050405020304" pitchFamily="18" charset="0"/>
                <a:cs typeface="Times New Roman" panose="02020603050405020304" pitchFamily="18" charset="0"/>
              </a:rPr>
              <a:t>Computing</a:t>
            </a:r>
            <a:endParaRPr lang="en-GB" sz="1600" dirty="0">
              <a:effectLst/>
              <a:latin typeface="+mn-lt"/>
              <a:ea typeface="Calibri" panose="020F050202020403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1600" dirty="0">
                <a:effectLst/>
                <a:latin typeface="+mn-lt"/>
                <a:ea typeface="Times New Roman" panose="02020603050405020304" pitchFamily="18" charset="0"/>
                <a:cs typeface="Times New Roman" panose="02020603050405020304" pitchFamily="18" charset="0"/>
              </a:rPr>
              <a:t>Religious Education (RE)</a:t>
            </a:r>
            <a:endParaRPr lang="en-GB" sz="1600" dirty="0">
              <a:effectLst/>
              <a:latin typeface="+mn-lt"/>
              <a:ea typeface="Calibri" panose="020F050202020403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1600" dirty="0">
                <a:effectLst/>
                <a:latin typeface="+mn-lt"/>
                <a:ea typeface="Times New Roman" panose="02020603050405020304" pitchFamily="18" charset="0"/>
                <a:cs typeface="Times New Roman" panose="02020603050405020304" pitchFamily="18" charset="0"/>
              </a:rPr>
              <a:t>Music</a:t>
            </a:r>
            <a:endParaRPr lang="en-GB" sz="1600" dirty="0">
              <a:effectLst/>
              <a:latin typeface="+mn-lt"/>
              <a:ea typeface="Calibri" panose="020F050202020403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1600" dirty="0">
                <a:effectLst/>
                <a:latin typeface="+mn-lt"/>
                <a:ea typeface="Times New Roman" panose="02020603050405020304" pitchFamily="18" charset="0"/>
                <a:cs typeface="Times New Roman" panose="02020603050405020304" pitchFamily="18" charset="0"/>
              </a:rPr>
              <a:t>PSHE</a:t>
            </a:r>
            <a:endParaRPr lang="en-GB" sz="1600" dirty="0">
              <a:effectLst/>
              <a:latin typeface="+mn-lt"/>
              <a:ea typeface="Calibri" panose="020F050202020403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1600" dirty="0">
                <a:effectLst/>
                <a:latin typeface="+mn-lt"/>
                <a:ea typeface="Times New Roman" panose="02020603050405020304" pitchFamily="18" charset="0"/>
                <a:cs typeface="Times New Roman" panose="02020603050405020304" pitchFamily="18" charset="0"/>
              </a:rPr>
              <a:t>History and Geography (through termly themes)</a:t>
            </a:r>
            <a:endParaRPr lang="en-GB" sz="1600" dirty="0">
              <a:effectLst/>
              <a:latin typeface="+mn-lt"/>
              <a:ea typeface="Calibri" panose="020F050202020403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1600" dirty="0">
                <a:effectLst/>
                <a:latin typeface="+mn-lt"/>
                <a:ea typeface="Times New Roman" panose="02020603050405020304" pitchFamily="18" charset="0"/>
                <a:cs typeface="Times New Roman" panose="02020603050405020304" pitchFamily="18" charset="0"/>
              </a:rPr>
              <a:t>Forest School (Thursday)</a:t>
            </a:r>
            <a:endParaRPr lang="en-GB" sz="1600" dirty="0">
              <a:effectLst/>
              <a:latin typeface="+mn-lt"/>
              <a:ea typeface="Calibri" panose="020F050202020403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1600" dirty="0">
                <a:effectLst/>
                <a:latin typeface="+mn-lt"/>
                <a:ea typeface="Times New Roman" panose="02020603050405020304" pitchFamily="18" charset="0"/>
                <a:cs typeface="Times New Roman" panose="02020603050405020304" pitchFamily="18" charset="0"/>
              </a:rPr>
              <a:t>Physical Education (Tuesday and Wednesday)</a:t>
            </a:r>
          </a:p>
          <a:p>
            <a:pPr marL="342900" lvl="0" indent="-342900">
              <a:lnSpc>
                <a:spcPts val="1500"/>
              </a:lnSpc>
              <a:spcAft>
                <a:spcPts val="800"/>
              </a:spcAft>
              <a:buSzPts val="1000"/>
              <a:buFont typeface="Symbol" panose="05050102010706020507" pitchFamily="18" charset="2"/>
              <a:buChar char=""/>
              <a:tabLst>
                <a:tab pos="457200" algn="l"/>
              </a:tabLst>
            </a:pPr>
            <a:r>
              <a:rPr lang="en-GB" altLang="en-US" sz="1600" dirty="0">
                <a:latin typeface="+mn-lt"/>
              </a:rPr>
              <a:t>Children have a phonics/spelling session daily.</a:t>
            </a:r>
          </a:p>
          <a:p>
            <a:pPr marL="342900" lvl="0" indent="-342900">
              <a:lnSpc>
                <a:spcPts val="1500"/>
              </a:lnSpc>
              <a:spcAft>
                <a:spcPts val="800"/>
              </a:spcAft>
              <a:buSzPts val="1000"/>
              <a:buFont typeface="Symbol" panose="05050102010706020507" pitchFamily="18" charset="2"/>
              <a:buChar char=""/>
              <a:tabLst>
                <a:tab pos="457200" algn="l"/>
              </a:tabLst>
            </a:pPr>
            <a:r>
              <a:rPr lang="en-GB" altLang="en-US" sz="1600" dirty="0">
                <a:latin typeface="+mn-lt"/>
              </a:rPr>
              <a:t>Children have regular reading sessions. This is timetabled according to their group and they read with the teacher or TA. If they are not reading that day then they carry out another related activity. </a:t>
            </a:r>
          </a:p>
          <a:p>
            <a:pPr marL="342900" lvl="0" indent="-342900">
              <a:lnSpc>
                <a:spcPts val="1500"/>
              </a:lnSpc>
              <a:spcAft>
                <a:spcPts val="800"/>
              </a:spcAft>
              <a:buSzPts val="1000"/>
              <a:buFont typeface="Symbol" panose="05050102010706020507" pitchFamily="18" charset="2"/>
              <a:buChar char=""/>
              <a:tabLst>
                <a:tab pos="457200" algn="l"/>
              </a:tabLst>
            </a:pPr>
            <a:endParaRPr lang="en-GB" sz="1600" dirty="0">
              <a:effectLst/>
              <a:latin typeface="+mn-lt"/>
              <a:ea typeface="Calibri" panose="020F0502020204030204" pitchFamily="34" charset="0"/>
              <a:cs typeface="Times New Roman" panose="02020603050405020304" pitchFamily="18" charset="0"/>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1E52E20D-08EC-51B2-1958-B225E3A1035D}"/>
              </a:ext>
            </a:extLst>
          </p:cNvPr>
          <p:cNvSpPr txBox="1">
            <a:spLocks noChangeArrowheads="1"/>
          </p:cNvSpPr>
          <p:nvPr/>
        </p:nvSpPr>
        <p:spPr bwMode="auto">
          <a:xfrm>
            <a:off x="323850" y="333375"/>
            <a:ext cx="76962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Comic Sans MS" panose="030F0702030302020204" pitchFamily="66" charset="0"/>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cs typeface="Arial" panose="020B0604020202020204" pitchFamily="34" charset="0"/>
              </a:defRPr>
            </a:lvl9pPr>
          </a:lstStyle>
          <a:p>
            <a:pPr algn="ctr" eaLnBrk="1" hangingPunct="1">
              <a:lnSpc>
                <a:spcPct val="90000"/>
              </a:lnSpc>
              <a:buFontTx/>
              <a:buNone/>
            </a:pPr>
            <a:r>
              <a:rPr lang="en-US" altLang="en-US" sz="3600" u="sng" dirty="0">
                <a:latin typeface="+mn-lt"/>
              </a:rPr>
              <a:t>Themes</a:t>
            </a:r>
            <a:endParaRPr lang="en-GB" altLang="en-US" sz="3600" u="sng" dirty="0">
              <a:latin typeface="+mn-lt"/>
            </a:endParaRPr>
          </a:p>
        </p:txBody>
      </p:sp>
      <p:sp>
        <p:nvSpPr>
          <p:cNvPr id="3" name="Text Box 4">
            <a:extLst>
              <a:ext uri="{FF2B5EF4-FFF2-40B4-BE49-F238E27FC236}">
                <a16:creationId xmlns:a16="http://schemas.microsoft.com/office/drawing/2014/main" id="{2C2FEF0F-50D0-C3DC-4E8F-BDCECA1C96E5}"/>
              </a:ext>
            </a:extLst>
          </p:cNvPr>
          <p:cNvSpPr txBox="1">
            <a:spLocks noChangeArrowheads="1"/>
          </p:cNvSpPr>
          <p:nvPr/>
        </p:nvSpPr>
        <p:spPr bwMode="auto">
          <a:xfrm>
            <a:off x="179388" y="1268413"/>
            <a:ext cx="8353425" cy="363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spcBef>
                <a:spcPct val="20000"/>
              </a:spcBef>
              <a:buChar char="•"/>
              <a:defRPr sz="3200">
                <a:solidFill>
                  <a:schemeClr val="tx1"/>
                </a:solidFill>
                <a:latin typeface="Comic Sans MS" panose="030F0702030302020204" pitchFamily="66" charset="0"/>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cs typeface="Arial" panose="020B0604020202020204" pitchFamily="34" charset="0"/>
              </a:defRPr>
            </a:lvl9pPr>
          </a:lstStyle>
          <a:p>
            <a:pPr eaLnBrk="1" hangingPunct="1">
              <a:spcBef>
                <a:spcPct val="50000"/>
              </a:spcBef>
              <a:buNone/>
            </a:pPr>
            <a:r>
              <a:rPr lang="en-GB" altLang="en-US" sz="2300" dirty="0">
                <a:latin typeface="+mn-lt"/>
                <a:cs typeface="Arial"/>
              </a:rPr>
              <a:t>Our topic changes termly. </a:t>
            </a:r>
            <a:endParaRPr lang="en-GB" altLang="en-US" sz="2300" dirty="0">
              <a:latin typeface="+mn-lt"/>
            </a:endParaRPr>
          </a:p>
          <a:p>
            <a:pPr eaLnBrk="1" hangingPunct="1">
              <a:spcBef>
                <a:spcPct val="50000"/>
              </a:spcBef>
              <a:buFontTx/>
              <a:buNone/>
            </a:pPr>
            <a:endParaRPr lang="en-GB" altLang="en-US" sz="2300" dirty="0">
              <a:latin typeface="+mn-lt"/>
            </a:endParaRPr>
          </a:p>
          <a:p>
            <a:pPr eaLnBrk="1" hangingPunct="1">
              <a:spcBef>
                <a:spcPct val="50000"/>
              </a:spcBef>
              <a:buNone/>
            </a:pPr>
            <a:r>
              <a:rPr lang="en-GB" altLang="en-US" sz="2300" dirty="0">
                <a:latin typeface="+mn-lt"/>
                <a:cs typeface="Arial"/>
              </a:rPr>
              <a:t>Autumn : 		Island to Isle</a:t>
            </a:r>
            <a:endParaRPr lang="en-GB" altLang="en-US" sz="2300" dirty="0">
              <a:latin typeface="+mn-lt"/>
            </a:endParaRPr>
          </a:p>
          <a:p>
            <a:pPr eaLnBrk="1" hangingPunct="1">
              <a:spcBef>
                <a:spcPct val="50000"/>
              </a:spcBef>
              <a:buNone/>
            </a:pPr>
            <a:r>
              <a:rPr lang="en-GB" altLang="en-US" sz="2300" dirty="0">
                <a:solidFill>
                  <a:srgbClr val="FF0000"/>
                </a:solidFill>
                <a:latin typeface="+mn-lt"/>
                <a:cs typeface="Arial"/>
              </a:rPr>
              <a:t> 		 </a:t>
            </a:r>
            <a:endParaRPr lang="en-GB" altLang="en-US" sz="2300" dirty="0">
              <a:solidFill>
                <a:srgbClr val="FF0000"/>
              </a:solidFill>
              <a:latin typeface="+mn-lt"/>
            </a:endParaRPr>
          </a:p>
          <a:p>
            <a:pPr eaLnBrk="1" hangingPunct="1">
              <a:spcBef>
                <a:spcPct val="50000"/>
              </a:spcBef>
              <a:buNone/>
            </a:pPr>
            <a:r>
              <a:rPr lang="en-GB" altLang="en-US" sz="2300" dirty="0">
                <a:latin typeface="+mn-lt"/>
                <a:cs typeface="Arial"/>
              </a:rPr>
              <a:t>Spring : 		Titanic Travels</a:t>
            </a:r>
          </a:p>
          <a:p>
            <a:pPr eaLnBrk="1" hangingPunct="1">
              <a:spcBef>
                <a:spcPct val="50000"/>
              </a:spcBef>
              <a:buNone/>
            </a:pPr>
            <a:endParaRPr lang="en-GB" altLang="en-US" sz="2300" dirty="0">
              <a:solidFill>
                <a:srgbClr val="FF0000"/>
              </a:solidFill>
              <a:latin typeface="+mn-lt"/>
              <a:cs typeface="Arial"/>
            </a:endParaRPr>
          </a:p>
          <a:p>
            <a:pPr eaLnBrk="1" hangingPunct="1">
              <a:spcBef>
                <a:spcPct val="50000"/>
              </a:spcBef>
              <a:buNone/>
            </a:pPr>
            <a:r>
              <a:rPr lang="en-GB" altLang="en-US" sz="2300" dirty="0">
                <a:latin typeface="+mn-lt"/>
                <a:cs typeface="Arial"/>
              </a:rPr>
              <a:t>Summer :		Sizzling Seaside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D323513E-D6B9-6D8B-B99D-8D93A18B15A9}"/>
              </a:ext>
            </a:extLst>
          </p:cNvPr>
          <p:cNvSpPr>
            <a:spLocks noGrp="1" noChangeArrowheads="1"/>
          </p:cNvSpPr>
          <p:nvPr>
            <p:ph type="title" idx="4294967295"/>
          </p:nvPr>
        </p:nvSpPr>
        <p:spPr>
          <a:xfrm>
            <a:off x="0" y="0"/>
            <a:ext cx="6986588" cy="1044575"/>
          </a:xfrm>
        </p:spPr>
        <p:txBody>
          <a:bodyPr/>
          <a:lstStyle/>
          <a:p>
            <a:pPr algn="ctr" eaLnBrk="1" hangingPunct="1"/>
            <a:r>
              <a:rPr lang="en-GB" altLang="en-US" dirty="0"/>
              <a:t>	</a:t>
            </a:r>
            <a:r>
              <a:rPr lang="en-GB" altLang="en-US" sz="3600" b="1" u="sng" cap="none" dirty="0">
                <a:latin typeface="+mn-lt"/>
              </a:rPr>
              <a:t>Sky classes</a:t>
            </a:r>
            <a:endParaRPr lang="en-GB" altLang="en-US" sz="3600" b="1" u="sng" dirty="0">
              <a:latin typeface="+mn-lt"/>
            </a:endParaRPr>
          </a:p>
        </p:txBody>
      </p:sp>
      <p:sp>
        <p:nvSpPr>
          <p:cNvPr id="47107" name="Rectangle 3">
            <a:extLst>
              <a:ext uri="{FF2B5EF4-FFF2-40B4-BE49-F238E27FC236}">
                <a16:creationId xmlns:a16="http://schemas.microsoft.com/office/drawing/2014/main" id="{D4BFD76D-2704-E91A-9FD4-EB7B6616B8E6}"/>
              </a:ext>
            </a:extLst>
          </p:cNvPr>
          <p:cNvSpPr>
            <a:spLocks noGrp="1" noChangeArrowheads="1"/>
          </p:cNvSpPr>
          <p:nvPr>
            <p:ph type="body" idx="4294967295"/>
          </p:nvPr>
        </p:nvSpPr>
        <p:spPr>
          <a:xfrm>
            <a:off x="0" y="1125538"/>
            <a:ext cx="8640763" cy="5543550"/>
          </a:xfrm>
        </p:spPr>
        <p:txBody>
          <a:bodyPr/>
          <a:lstStyle/>
          <a:p>
            <a:pPr>
              <a:lnSpc>
                <a:spcPts val="1500"/>
              </a:lnSpc>
              <a:spcAft>
                <a:spcPts val="800"/>
              </a:spcAft>
            </a:pPr>
            <a:endParaRPr lang="en-GB" altLang="en-US" sz="2200" dirty="0"/>
          </a:p>
          <a:p>
            <a:pPr marL="0" indent="0">
              <a:lnSpc>
                <a:spcPts val="1500"/>
              </a:lnSpc>
              <a:spcAft>
                <a:spcPts val="800"/>
              </a:spcAft>
              <a:buNone/>
            </a:pPr>
            <a:endParaRPr lang="en-GB" sz="2800" dirty="0">
              <a:latin typeface="Calibri" panose="020F0502020204030204" pitchFamily="34" charset="0"/>
              <a:ea typeface="Calibri" panose="020F0502020204030204" pitchFamily="34" charset="0"/>
              <a:cs typeface="Times New Roman" panose="02020603050405020304" pitchFamily="18" charset="0"/>
            </a:endParaRPr>
          </a:p>
          <a:p>
            <a:pPr eaLnBrk="1" hangingPunct="1">
              <a:lnSpc>
                <a:spcPct val="110000"/>
              </a:lnSpc>
            </a:pPr>
            <a:endParaRPr lang="en-GB" altLang="en-US" sz="2200" dirty="0"/>
          </a:p>
          <a:p>
            <a:pPr eaLnBrk="1" hangingPunct="1">
              <a:lnSpc>
                <a:spcPct val="80000"/>
              </a:lnSpc>
              <a:buFont typeface="Wingdings" panose="05000000000000000000" pitchFamily="2" charset="2"/>
              <a:buNone/>
            </a:pPr>
            <a:endParaRPr lang="en-GB" altLang="en-US" sz="2000" dirty="0"/>
          </a:p>
          <a:p>
            <a:pPr eaLnBrk="1" hangingPunct="1">
              <a:lnSpc>
                <a:spcPct val="115000"/>
              </a:lnSpc>
              <a:buFont typeface="Wingdings" panose="05000000000000000000" pitchFamily="2" charset="2"/>
              <a:buNone/>
            </a:pPr>
            <a:r>
              <a:rPr lang="en-GB" altLang="en-US" sz="1200" dirty="0"/>
              <a:t>   </a:t>
            </a:r>
            <a:endParaRPr lang="en-GB" altLang="en-US" sz="400" i="1" dirty="0"/>
          </a:p>
        </p:txBody>
      </p:sp>
      <p:sp>
        <p:nvSpPr>
          <p:cNvPr id="7" name="TextBox 6">
            <a:extLst>
              <a:ext uri="{FF2B5EF4-FFF2-40B4-BE49-F238E27FC236}">
                <a16:creationId xmlns:a16="http://schemas.microsoft.com/office/drawing/2014/main" id="{BF4E597E-9B9E-4E3F-8797-75708B05278F}"/>
              </a:ext>
            </a:extLst>
          </p:cNvPr>
          <p:cNvSpPr txBox="1"/>
          <p:nvPr/>
        </p:nvSpPr>
        <p:spPr>
          <a:xfrm>
            <a:off x="1043608" y="1044575"/>
            <a:ext cx="6336704" cy="4047647"/>
          </a:xfrm>
          <a:prstGeom prst="rect">
            <a:avLst/>
          </a:prstGeom>
          <a:noFill/>
        </p:spPr>
        <p:txBody>
          <a:bodyPr wrap="square">
            <a:spAutoFit/>
          </a:bodyPr>
          <a:lstStyle/>
          <a:p>
            <a:pPr lvl="0">
              <a:lnSpc>
                <a:spcPct val="107000"/>
              </a:lnSpc>
              <a:spcAft>
                <a:spcPts val="800"/>
              </a:spcAft>
              <a:tabLst>
                <a:tab pos="457200" algn="l"/>
              </a:tabLst>
            </a:pPr>
            <a:r>
              <a:rPr lang="en-GB" b="1" dirty="0">
                <a:effectLst/>
                <a:latin typeface="+mn-lt"/>
                <a:ea typeface="Calibri" panose="020F0502020204030204" pitchFamily="34" charset="0"/>
                <a:cs typeface="Times New Roman" panose="02020603050405020304" pitchFamily="18" charset="0"/>
              </a:rPr>
              <a:t>Developing Independent Learners</a:t>
            </a:r>
            <a:endParaRPr lang="en-GB" dirty="0">
              <a:effectLst/>
              <a:latin typeface="+mn-lt"/>
              <a:ea typeface="Calibri" panose="020F0502020204030204" pitchFamily="34" charset="0"/>
              <a:cs typeface="Times New Roman" panose="02020603050405020304" pitchFamily="18" charset="0"/>
            </a:endParaRPr>
          </a:p>
          <a:p>
            <a:pPr lvl="0">
              <a:lnSpc>
                <a:spcPct val="107000"/>
              </a:lnSpc>
              <a:spcAft>
                <a:spcPts val="800"/>
              </a:spcAft>
              <a:tabLst>
                <a:tab pos="457200" algn="l"/>
              </a:tabLst>
            </a:pPr>
            <a:r>
              <a:rPr lang="en-GB" dirty="0">
                <a:effectLst/>
                <a:latin typeface="+mn-lt"/>
                <a:ea typeface="Calibri" panose="020F0502020204030204" pitchFamily="34" charset="0"/>
                <a:cs typeface="Times New Roman" panose="02020603050405020304" pitchFamily="18" charset="0"/>
              </a:rPr>
              <a:t>In Year 2, we encourage children to:</a:t>
            </a:r>
          </a:p>
          <a:p>
            <a:pPr lvl="0">
              <a:lnSpc>
                <a:spcPct val="107000"/>
              </a:lnSpc>
              <a:spcAft>
                <a:spcPts val="800"/>
              </a:spcAft>
              <a:tabLst>
                <a:tab pos="457200" algn="l"/>
              </a:tabLst>
            </a:pPr>
            <a:endParaRPr lang="en-GB" dirty="0">
              <a:effectLst/>
              <a:latin typeface="+mn-lt"/>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tabLst>
                <a:tab pos="457200" algn="l"/>
              </a:tabLst>
            </a:pPr>
            <a:r>
              <a:rPr lang="en-GB" dirty="0">
                <a:effectLst/>
                <a:latin typeface="+mn-lt"/>
                <a:ea typeface="Calibri" panose="020F0502020204030204" pitchFamily="34" charset="0"/>
                <a:cs typeface="Times New Roman" panose="02020603050405020304" pitchFamily="18" charset="0"/>
              </a:rPr>
              <a:t>Take increasing responsibility for their own learning.</a:t>
            </a:r>
          </a:p>
          <a:p>
            <a:pPr marL="342900" lvl="0" indent="-342900">
              <a:lnSpc>
                <a:spcPct val="107000"/>
              </a:lnSpc>
              <a:spcAft>
                <a:spcPts val="800"/>
              </a:spcAft>
              <a:buFont typeface="Symbol" panose="05050102010706020507" pitchFamily="18" charset="2"/>
              <a:buChar char=""/>
              <a:tabLst>
                <a:tab pos="457200" algn="l"/>
              </a:tabLst>
            </a:pPr>
            <a:r>
              <a:rPr lang="en-GB" dirty="0">
                <a:effectLst/>
                <a:latin typeface="+mn-lt"/>
                <a:ea typeface="Calibri" panose="020F0502020204030204" pitchFamily="34" charset="0"/>
                <a:cs typeface="Times New Roman" panose="02020603050405020304" pitchFamily="18" charset="0"/>
              </a:rPr>
              <a:t>Work independently and collaboratively with others.</a:t>
            </a:r>
          </a:p>
          <a:p>
            <a:pPr marL="342900" lvl="0" indent="-342900">
              <a:lnSpc>
                <a:spcPct val="107000"/>
              </a:lnSpc>
              <a:spcAft>
                <a:spcPts val="800"/>
              </a:spcAft>
              <a:buFont typeface="Symbol" panose="05050102010706020507" pitchFamily="18" charset="2"/>
              <a:buChar char=""/>
              <a:tabLst>
                <a:tab pos="457200" algn="l"/>
              </a:tabLst>
            </a:pPr>
            <a:r>
              <a:rPr lang="en-GB" dirty="0">
                <a:effectLst/>
                <a:latin typeface="+mn-lt"/>
                <a:ea typeface="Calibri" panose="020F0502020204030204" pitchFamily="34" charset="0"/>
                <a:cs typeface="Times New Roman" panose="02020603050405020304" pitchFamily="18" charset="0"/>
              </a:rPr>
              <a:t>Develop leadership skills through classroom monitor roles.</a:t>
            </a:r>
          </a:p>
          <a:p>
            <a:pPr marL="342900" lvl="0" indent="-342900">
              <a:lnSpc>
                <a:spcPct val="107000"/>
              </a:lnSpc>
              <a:spcAft>
                <a:spcPts val="800"/>
              </a:spcAft>
              <a:buFont typeface="Symbol" panose="05050102010706020507" pitchFamily="18" charset="2"/>
              <a:buChar char=""/>
              <a:tabLst>
                <a:tab pos="457200" algn="l"/>
              </a:tabLst>
            </a:pPr>
            <a:r>
              <a:rPr lang="en-GB" dirty="0">
                <a:effectLst/>
                <a:latin typeface="+mn-lt"/>
                <a:ea typeface="Calibri" panose="020F0502020204030204" pitchFamily="34" charset="0"/>
                <a:cs typeface="Times New Roman" panose="02020603050405020304" pitchFamily="18" charset="0"/>
              </a:rPr>
              <a:t>Use technology and outdoor learning opportunities to enrich their learning.</a:t>
            </a:r>
          </a:p>
          <a:p>
            <a:pPr marL="342900" lvl="0" indent="-342900">
              <a:lnSpc>
                <a:spcPct val="107000"/>
              </a:lnSpc>
              <a:spcAft>
                <a:spcPts val="800"/>
              </a:spcAft>
              <a:buFont typeface="Symbol" panose="05050102010706020507" pitchFamily="18" charset="2"/>
              <a:buChar char=""/>
              <a:tabLst>
                <a:tab pos="457200" algn="l"/>
              </a:tabLst>
            </a:pPr>
            <a:r>
              <a:rPr lang="en-GB" dirty="0">
                <a:effectLst/>
                <a:latin typeface="+mn-lt"/>
                <a:ea typeface="Calibri" panose="020F0502020204030204" pitchFamily="34" charset="0"/>
                <a:cs typeface="Times New Roman" panose="02020603050405020304" pitchFamily="18" charset="0"/>
              </a:rPr>
              <a:t>Learn alongside children from both Sky classes during selected activities.</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8093BED9-468C-F1A0-21BF-3BF7F0C5C04D}"/>
              </a:ext>
            </a:extLst>
          </p:cNvPr>
          <p:cNvSpPr>
            <a:spLocks noGrp="1" noChangeArrowheads="1"/>
          </p:cNvSpPr>
          <p:nvPr>
            <p:ph type="title" idx="4294967295"/>
          </p:nvPr>
        </p:nvSpPr>
        <p:spPr>
          <a:xfrm>
            <a:off x="0" y="0"/>
            <a:ext cx="8388350" cy="1044575"/>
          </a:xfrm>
        </p:spPr>
        <p:txBody>
          <a:bodyPr/>
          <a:lstStyle/>
          <a:p>
            <a:pPr eaLnBrk="1" hangingPunct="1"/>
            <a:r>
              <a:rPr lang="en-GB" altLang="en-US" sz="4000" dirty="0"/>
              <a:t>	</a:t>
            </a:r>
            <a:endParaRPr lang="en-GB" altLang="en-US" sz="3200" b="1" dirty="0"/>
          </a:p>
        </p:txBody>
      </p:sp>
      <p:sp>
        <p:nvSpPr>
          <p:cNvPr id="47107" name="Rectangle 3">
            <a:extLst>
              <a:ext uri="{FF2B5EF4-FFF2-40B4-BE49-F238E27FC236}">
                <a16:creationId xmlns:a16="http://schemas.microsoft.com/office/drawing/2014/main" id="{483B5142-4D1E-16B2-1FEB-78C3D04982C8}"/>
              </a:ext>
            </a:extLst>
          </p:cNvPr>
          <p:cNvSpPr>
            <a:spLocks noGrp="1" noChangeArrowheads="1"/>
          </p:cNvSpPr>
          <p:nvPr>
            <p:ph type="body" idx="4294967295"/>
          </p:nvPr>
        </p:nvSpPr>
        <p:spPr>
          <a:xfrm>
            <a:off x="0" y="1125538"/>
            <a:ext cx="8208963" cy="5256212"/>
          </a:xfrm>
        </p:spPr>
        <p:txBody>
          <a:bodyPr/>
          <a:lstStyle/>
          <a:p>
            <a:pPr eaLnBrk="1" hangingPunct="1">
              <a:lnSpc>
                <a:spcPct val="110000"/>
              </a:lnSpc>
              <a:buFont typeface="Wingdings" pitchFamily="2" charset="2"/>
              <a:buNone/>
              <a:defRPr/>
            </a:pPr>
            <a:endParaRPr lang="en-GB" sz="2000" dirty="0"/>
          </a:p>
          <a:p>
            <a:pPr eaLnBrk="1" hangingPunct="1">
              <a:lnSpc>
                <a:spcPct val="80000"/>
              </a:lnSpc>
              <a:buFont typeface="Wingdings" pitchFamily="2" charset="2"/>
              <a:buNone/>
              <a:defRPr/>
            </a:pPr>
            <a:endParaRPr lang="en-GB" sz="2000" dirty="0"/>
          </a:p>
          <a:p>
            <a:pPr eaLnBrk="1" hangingPunct="1">
              <a:lnSpc>
                <a:spcPct val="115000"/>
              </a:lnSpc>
              <a:buFont typeface="Wingdings" pitchFamily="2" charset="2"/>
              <a:buNone/>
              <a:defRPr/>
            </a:pPr>
            <a:r>
              <a:rPr lang="en-GB" sz="1200" dirty="0"/>
              <a:t>   </a:t>
            </a:r>
            <a:endParaRPr lang="en-GB" sz="400" i="1" dirty="0"/>
          </a:p>
        </p:txBody>
      </p:sp>
      <p:sp>
        <p:nvSpPr>
          <p:cNvPr id="7" name="TextBox 6">
            <a:extLst>
              <a:ext uri="{FF2B5EF4-FFF2-40B4-BE49-F238E27FC236}">
                <a16:creationId xmlns:a16="http://schemas.microsoft.com/office/drawing/2014/main" id="{170E9AF9-CDEF-4010-A443-50BA18335151}"/>
              </a:ext>
            </a:extLst>
          </p:cNvPr>
          <p:cNvSpPr txBox="1"/>
          <p:nvPr/>
        </p:nvSpPr>
        <p:spPr>
          <a:xfrm>
            <a:off x="467482" y="332656"/>
            <a:ext cx="8209036" cy="5643596"/>
          </a:xfrm>
          <a:prstGeom prst="rect">
            <a:avLst/>
          </a:prstGeom>
          <a:noFill/>
        </p:spPr>
        <p:txBody>
          <a:bodyPr wrap="square">
            <a:spAutoFit/>
          </a:bodyPr>
          <a:lstStyle/>
          <a:p>
            <a:pPr lvl="0" algn="ctr">
              <a:lnSpc>
                <a:spcPct val="107000"/>
              </a:lnSpc>
              <a:spcAft>
                <a:spcPts val="800"/>
              </a:spcAft>
              <a:tabLst>
                <a:tab pos="457200" algn="l"/>
              </a:tabLst>
            </a:pPr>
            <a:r>
              <a:rPr lang="en-GB" sz="3600" b="1" u="sng" dirty="0">
                <a:effectLst/>
                <a:latin typeface="+mn-lt"/>
                <a:ea typeface="Calibri" panose="020F0502020204030204" pitchFamily="34" charset="0"/>
                <a:cs typeface="Times New Roman" panose="02020603050405020304" pitchFamily="18" charset="0"/>
              </a:rPr>
              <a:t>Monitoring Progress and </a:t>
            </a:r>
          </a:p>
          <a:p>
            <a:pPr lvl="0" algn="ctr">
              <a:lnSpc>
                <a:spcPct val="107000"/>
              </a:lnSpc>
              <a:spcAft>
                <a:spcPts val="800"/>
              </a:spcAft>
              <a:tabLst>
                <a:tab pos="457200" algn="l"/>
              </a:tabLst>
            </a:pPr>
            <a:r>
              <a:rPr lang="en-GB" sz="3600" b="1" u="sng" dirty="0">
                <a:effectLst/>
                <a:latin typeface="+mn-lt"/>
                <a:ea typeface="Calibri" panose="020F0502020204030204" pitchFamily="34" charset="0"/>
                <a:cs typeface="Times New Roman" panose="02020603050405020304" pitchFamily="18" charset="0"/>
              </a:rPr>
              <a:t>Reporting</a:t>
            </a:r>
            <a:endParaRPr lang="en-GB" sz="3600" u="sng" dirty="0">
              <a:effectLst/>
              <a:latin typeface="+mn-lt"/>
              <a:ea typeface="Calibri" panose="020F0502020204030204" pitchFamily="34" charset="0"/>
              <a:cs typeface="Times New Roman" panose="02020603050405020304" pitchFamily="18" charset="0"/>
            </a:endParaRPr>
          </a:p>
          <a:p>
            <a:pPr lvl="0">
              <a:lnSpc>
                <a:spcPct val="107000"/>
              </a:lnSpc>
              <a:spcAft>
                <a:spcPts val="800"/>
              </a:spcAft>
              <a:tabLst>
                <a:tab pos="457200" algn="l"/>
              </a:tabLst>
            </a:pPr>
            <a:r>
              <a:rPr lang="en-GB" dirty="0">
                <a:effectLst/>
                <a:ea typeface="Calibri" panose="020F0502020204030204" pitchFamily="34" charset="0"/>
                <a:cs typeface="Times New Roman" panose="02020603050405020304" pitchFamily="18" charset="0"/>
              </a:rPr>
              <a:t>We value working in partnership with parents and keep you  informed about your child's progress throughout the year.</a:t>
            </a:r>
          </a:p>
          <a:p>
            <a:pPr marL="342900" lvl="0" indent="-342900">
              <a:lnSpc>
                <a:spcPct val="107000"/>
              </a:lnSpc>
              <a:spcAft>
                <a:spcPts val="800"/>
              </a:spcAft>
              <a:buFont typeface="Times New Roman" panose="02020603050405020304" pitchFamily="18" charset="0"/>
              <a:buChar char="•"/>
              <a:tabLst>
                <a:tab pos="457200" algn="l"/>
              </a:tabLst>
            </a:pPr>
            <a:endParaRPr lang="en-GB" dirty="0">
              <a:effectLst/>
              <a:ea typeface="Calibri" panose="020F0502020204030204" pitchFamily="34" charset="0"/>
              <a:cs typeface="Times New Roman" panose="02020603050405020304" pitchFamily="18" charset="0"/>
            </a:endParaRPr>
          </a:p>
          <a:p>
            <a:pPr>
              <a:lnSpc>
                <a:spcPct val="107000"/>
              </a:lnSpc>
              <a:spcAft>
                <a:spcPts val="800"/>
              </a:spcAft>
            </a:pPr>
            <a:r>
              <a:rPr lang="en-GB" b="1" dirty="0">
                <a:effectLst/>
                <a:ea typeface="Calibri" panose="020F0502020204030204" pitchFamily="34" charset="0"/>
                <a:cs typeface="Times New Roman" panose="02020603050405020304" pitchFamily="18" charset="0"/>
              </a:rPr>
              <a:t>Assessment takes place through:</a:t>
            </a:r>
            <a:endParaRPr lang="en-GB" dirty="0">
              <a:effectLst/>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tabLst>
                <a:tab pos="457200" algn="l"/>
              </a:tabLst>
            </a:pPr>
            <a:r>
              <a:rPr lang="en-GB" dirty="0">
                <a:effectLst/>
                <a:ea typeface="Calibri" panose="020F0502020204030204" pitchFamily="34" charset="0"/>
                <a:cs typeface="Times New Roman" panose="02020603050405020304" pitchFamily="18" charset="0"/>
              </a:rPr>
              <a:t>Daily observation and feedback</a:t>
            </a:r>
          </a:p>
          <a:p>
            <a:pPr marL="342900" lvl="0" indent="-342900">
              <a:lnSpc>
                <a:spcPct val="107000"/>
              </a:lnSpc>
              <a:spcAft>
                <a:spcPts val="800"/>
              </a:spcAft>
              <a:buFont typeface="Symbol" panose="05050102010706020507" pitchFamily="18" charset="2"/>
              <a:buChar char=""/>
              <a:tabLst>
                <a:tab pos="457200" algn="l"/>
              </a:tabLst>
            </a:pPr>
            <a:r>
              <a:rPr lang="en-GB" dirty="0">
                <a:effectLst/>
                <a:ea typeface="Calibri" panose="020F0502020204030204" pitchFamily="34" charset="0"/>
                <a:cs typeface="Times New Roman" panose="02020603050405020304" pitchFamily="18" charset="0"/>
              </a:rPr>
              <a:t>Independent and guided learning activities</a:t>
            </a:r>
          </a:p>
          <a:p>
            <a:pPr marL="342900" lvl="0" indent="-342900">
              <a:lnSpc>
                <a:spcPct val="107000"/>
              </a:lnSpc>
              <a:spcAft>
                <a:spcPts val="800"/>
              </a:spcAft>
              <a:buFont typeface="Symbol" panose="05050102010706020507" pitchFamily="18" charset="2"/>
              <a:buChar char=""/>
              <a:tabLst>
                <a:tab pos="457200" algn="l"/>
              </a:tabLst>
            </a:pPr>
            <a:r>
              <a:rPr lang="en-GB" dirty="0">
                <a:effectLst/>
                <a:ea typeface="Calibri" panose="020F0502020204030204" pitchFamily="34" charset="0"/>
                <a:cs typeface="Times New Roman" panose="02020603050405020304" pitchFamily="18" charset="0"/>
              </a:rPr>
              <a:t>Regular assessment opportunities throughout the year</a:t>
            </a:r>
          </a:p>
          <a:p>
            <a:pPr marL="342900" lvl="0" indent="-342900">
              <a:lnSpc>
                <a:spcPct val="107000"/>
              </a:lnSpc>
              <a:spcAft>
                <a:spcPts val="800"/>
              </a:spcAft>
              <a:buFont typeface="Symbol" panose="05050102010706020507" pitchFamily="18" charset="2"/>
              <a:buChar char=""/>
              <a:tabLst>
                <a:tab pos="457200" algn="l"/>
              </a:tabLst>
            </a:pPr>
            <a:r>
              <a:rPr lang="en-GB" dirty="0">
                <a:effectLst/>
                <a:ea typeface="Calibri" panose="020F0502020204030204" pitchFamily="34" charset="0"/>
                <a:cs typeface="Times New Roman" panose="02020603050405020304" pitchFamily="18" charset="0"/>
              </a:rPr>
              <a:t>Parents' Evenings (the first taking place in November)</a:t>
            </a:r>
          </a:p>
          <a:p>
            <a:pPr marL="342900" lvl="0" indent="-342900">
              <a:lnSpc>
                <a:spcPct val="107000"/>
              </a:lnSpc>
              <a:spcAft>
                <a:spcPts val="800"/>
              </a:spcAft>
              <a:buFont typeface="Symbol" panose="05050102010706020507" pitchFamily="18" charset="2"/>
              <a:buChar char=""/>
              <a:tabLst>
                <a:tab pos="457200" algn="l"/>
              </a:tabLst>
            </a:pPr>
            <a:r>
              <a:rPr lang="en-GB" dirty="0">
                <a:effectLst/>
                <a:ea typeface="Calibri" panose="020F0502020204030204" pitchFamily="34" charset="0"/>
                <a:cs typeface="Times New Roman" panose="02020603050405020304" pitchFamily="18" charset="0"/>
              </a:rPr>
              <a:t>End-of-year reports</a:t>
            </a:r>
          </a:p>
          <a:p>
            <a:pPr marL="342900" lvl="0" indent="-342900">
              <a:lnSpc>
                <a:spcPct val="107000"/>
              </a:lnSpc>
              <a:spcAft>
                <a:spcPts val="800"/>
              </a:spcAft>
              <a:buFont typeface="Symbol" panose="05050102010706020507" pitchFamily="18" charset="2"/>
              <a:buChar char=""/>
              <a:tabLst>
                <a:tab pos="457200" algn="l"/>
              </a:tabLst>
            </a:pPr>
            <a:r>
              <a:rPr lang="en-GB" dirty="0">
                <a:effectLst/>
                <a:ea typeface="Calibri" panose="020F0502020204030204" pitchFamily="34" charset="0"/>
                <a:cs typeface="Times New Roman" panose="02020603050405020304" pitchFamily="18" charset="0"/>
              </a:rPr>
              <a:t>Assessment information helps us identify each child's next steps and ensure they continue to make progress.</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A3FB6A08-EC24-0723-DF70-366181EC1BF9}"/>
              </a:ext>
            </a:extLst>
          </p:cNvPr>
          <p:cNvSpPr>
            <a:spLocks noGrp="1" noChangeArrowheads="1"/>
          </p:cNvSpPr>
          <p:nvPr>
            <p:ph type="title" idx="4294967295"/>
          </p:nvPr>
        </p:nvSpPr>
        <p:spPr>
          <a:xfrm>
            <a:off x="0" y="0"/>
            <a:ext cx="7634288" cy="836613"/>
          </a:xfrm>
        </p:spPr>
        <p:txBody>
          <a:bodyPr>
            <a:normAutofit fontScale="90000"/>
          </a:bodyPr>
          <a:lstStyle/>
          <a:p>
            <a:pPr algn="ctr" eaLnBrk="1" hangingPunct="1"/>
            <a:r>
              <a:rPr lang="en-GB" altLang="en-US" dirty="0"/>
              <a:t>	</a:t>
            </a:r>
            <a:br>
              <a:rPr lang="en-GB" altLang="en-US" dirty="0"/>
            </a:br>
            <a:br>
              <a:rPr lang="en-GB" altLang="en-US" dirty="0"/>
            </a:br>
            <a:r>
              <a:rPr lang="en-GB" altLang="en-US" dirty="0"/>
              <a:t>          </a:t>
            </a:r>
            <a:r>
              <a:rPr lang="en-GB" altLang="en-US" sz="3600" b="1" u="sng" cap="none" dirty="0">
                <a:latin typeface="+mn-lt"/>
              </a:rPr>
              <a:t>Age related expectations</a:t>
            </a:r>
            <a:endParaRPr lang="en-GB" altLang="en-US" sz="3600" b="1" u="sng" dirty="0">
              <a:latin typeface="+mn-lt"/>
            </a:endParaRPr>
          </a:p>
        </p:txBody>
      </p:sp>
      <p:sp>
        <p:nvSpPr>
          <p:cNvPr id="47107" name="Rectangle 3">
            <a:extLst>
              <a:ext uri="{FF2B5EF4-FFF2-40B4-BE49-F238E27FC236}">
                <a16:creationId xmlns:a16="http://schemas.microsoft.com/office/drawing/2014/main" id="{06A0EE73-32A8-A943-9E44-B0E965823323}"/>
              </a:ext>
            </a:extLst>
          </p:cNvPr>
          <p:cNvSpPr>
            <a:spLocks noGrp="1" noChangeArrowheads="1"/>
          </p:cNvSpPr>
          <p:nvPr>
            <p:ph type="body" idx="4294967295"/>
          </p:nvPr>
        </p:nvSpPr>
        <p:spPr>
          <a:xfrm>
            <a:off x="539552" y="1125538"/>
            <a:ext cx="7451923" cy="4749800"/>
          </a:xfrm>
        </p:spPr>
        <p:txBody>
          <a:bodyPr/>
          <a:lstStyle/>
          <a:p>
            <a:pPr marL="0" indent="0" eaLnBrk="1" hangingPunct="1">
              <a:lnSpc>
                <a:spcPct val="110000"/>
              </a:lnSpc>
              <a:buNone/>
            </a:pPr>
            <a:r>
              <a:rPr lang="en-GB" altLang="en-US" sz="1600" dirty="0">
                <a:solidFill>
                  <a:schemeClr val="tx1"/>
                </a:solidFill>
              </a:rPr>
              <a:t>We work towards a more individualised system of assessment using the terms ‘working towards the expected standard’ ‘working at the expected standard’  and ‘greater depth’</a:t>
            </a:r>
          </a:p>
          <a:p>
            <a:pPr eaLnBrk="1" hangingPunct="1">
              <a:lnSpc>
                <a:spcPct val="110000"/>
              </a:lnSpc>
            </a:pPr>
            <a:endParaRPr lang="en-GB" altLang="en-US" sz="1600" dirty="0">
              <a:solidFill>
                <a:schemeClr val="tx1"/>
              </a:solidFill>
            </a:endParaRPr>
          </a:p>
          <a:p>
            <a:pPr marL="0" indent="0" eaLnBrk="1" hangingPunct="1">
              <a:lnSpc>
                <a:spcPct val="110000"/>
              </a:lnSpc>
              <a:buNone/>
            </a:pPr>
            <a:r>
              <a:rPr lang="en-GB" altLang="en-US" sz="1600" dirty="0">
                <a:solidFill>
                  <a:schemeClr val="tx1"/>
                </a:solidFill>
              </a:rPr>
              <a:t>They have set out what an </a:t>
            </a:r>
            <a:r>
              <a:rPr lang="en-GB" altLang="en-US" sz="1600" b="1" dirty="0">
                <a:solidFill>
                  <a:schemeClr val="tx1"/>
                </a:solidFill>
              </a:rPr>
              <a:t>expected child </a:t>
            </a:r>
            <a:r>
              <a:rPr lang="en-GB" altLang="en-US" sz="1600" dirty="0">
                <a:solidFill>
                  <a:schemeClr val="tx1"/>
                </a:solidFill>
              </a:rPr>
              <a:t>should achieve by the end of each year group.</a:t>
            </a:r>
          </a:p>
          <a:p>
            <a:pPr eaLnBrk="1" hangingPunct="1">
              <a:lnSpc>
                <a:spcPct val="110000"/>
              </a:lnSpc>
            </a:pPr>
            <a:endParaRPr lang="en-GB" altLang="en-US" sz="1600" dirty="0">
              <a:solidFill>
                <a:schemeClr val="tx1"/>
              </a:solidFill>
            </a:endParaRPr>
          </a:p>
          <a:p>
            <a:pPr marL="0" indent="0" eaLnBrk="1" hangingPunct="1">
              <a:lnSpc>
                <a:spcPct val="110000"/>
              </a:lnSpc>
              <a:buNone/>
            </a:pPr>
            <a:r>
              <a:rPr lang="en-GB" altLang="en-US" sz="1600" dirty="0">
                <a:solidFill>
                  <a:schemeClr val="tx1"/>
                </a:solidFill>
              </a:rPr>
              <a:t>We have broken the ARE down into termly objectives. We will be assessing the children against these as we move through the year. </a:t>
            </a:r>
          </a:p>
          <a:p>
            <a:pPr eaLnBrk="1" hangingPunct="1">
              <a:lnSpc>
                <a:spcPct val="115000"/>
              </a:lnSpc>
              <a:buFont typeface="Wingdings" panose="05000000000000000000" pitchFamily="2" charset="2"/>
              <a:buNone/>
            </a:pPr>
            <a:r>
              <a:rPr lang="en-GB" altLang="en-US" sz="1200" dirty="0"/>
              <a:t>   </a:t>
            </a:r>
            <a:endParaRPr lang="en-GB" altLang="en-US" sz="400" i="1" dirty="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E151EE-1E15-D320-9F61-6BFB9BB1895F}"/>
              </a:ext>
            </a:extLst>
          </p:cNvPr>
          <p:cNvSpPr/>
          <p:nvPr/>
        </p:nvSpPr>
        <p:spPr>
          <a:xfrm>
            <a:off x="179388" y="116632"/>
            <a:ext cx="8569076" cy="6155531"/>
          </a:xfrm>
          <a:prstGeom prst="rect">
            <a:avLst/>
          </a:prstGeom>
        </p:spPr>
        <p:txBody>
          <a:bodyPr wrap="square">
            <a:spAutoFit/>
          </a:bodyPr>
          <a:lstStyle/>
          <a:p>
            <a:pPr algn="ctr" eaLnBrk="1" fontAlgn="auto" hangingPunct="1">
              <a:spcBef>
                <a:spcPts val="0"/>
              </a:spcBef>
              <a:spcAft>
                <a:spcPts val="0"/>
              </a:spcAft>
              <a:defRPr/>
            </a:pPr>
            <a:r>
              <a:rPr lang="en-GB" sz="2800" b="1" u="sng" dirty="0">
                <a:latin typeface="+mn-lt"/>
              </a:rPr>
              <a:t>Maths</a:t>
            </a:r>
          </a:p>
          <a:p>
            <a:pPr algn="ctr" eaLnBrk="1" fontAlgn="auto" hangingPunct="1">
              <a:spcBef>
                <a:spcPts val="0"/>
              </a:spcBef>
              <a:spcAft>
                <a:spcPts val="0"/>
              </a:spcAft>
              <a:defRPr/>
            </a:pPr>
            <a:endParaRPr lang="en-GB" sz="2800" b="1" u="sng" dirty="0">
              <a:latin typeface="+mn-lt"/>
            </a:endParaRPr>
          </a:p>
          <a:p>
            <a:pPr eaLnBrk="1" fontAlgn="auto" hangingPunct="1">
              <a:spcBef>
                <a:spcPts val="0"/>
              </a:spcBef>
              <a:spcAft>
                <a:spcPts val="0"/>
              </a:spcAft>
              <a:defRPr/>
            </a:pPr>
            <a:r>
              <a:rPr lang="en-GB" sz="2400" b="1" dirty="0">
                <a:latin typeface="+mn-lt"/>
              </a:rPr>
              <a:t>The National Curriculum for mathematics </a:t>
            </a:r>
          </a:p>
          <a:p>
            <a:pPr eaLnBrk="1" fontAlgn="auto" hangingPunct="1">
              <a:spcBef>
                <a:spcPts val="0"/>
              </a:spcBef>
              <a:spcAft>
                <a:spcPts val="0"/>
              </a:spcAft>
              <a:defRPr/>
            </a:pPr>
            <a:r>
              <a:rPr lang="en-GB" sz="2400" b="1" dirty="0">
                <a:latin typeface="+mn-lt"/>
              </a:rPr>
              <a:t>aims to ensure all pupils: </a:t>
            </a:r>
          </a:p>
          <a:p>
            <a:pPr eaLnBrk="1" fontAlgn="auto" hangingPunct="1">
              <a:spcBef>
                <a:spcPts val="0"/>
              </a:spcBef>
              <a:spcAft>
                <a:spcPts val="0"/>
              </a:spcAft>
              <a:defRPr/>
            </a:pPr>
            <a:endParaRPr lang="en-GB" sz="2800" b="1" dirty="0">
              <a:latin typeface="+mn-lt"/>
            </a:endParaRPr>
          </a:p>
          <a:p>
            <a:pPr eaLnBrk="1" fontAlgn="auto" hangingPunct="1">
              <a:spcBef>
                <a:spcPts val="0"/>
              </a:spcBef>
              <a:spcAft>
                <a:spcPts val="0"/>
              </a:spcAft>
              <a:defRPr/>
            </a:pPr>
            <a:endParaRPr lang="en-GB" sz="1600" dirty="0">
              <a:solidFill>
                <a:prstClr val="black"/>
              </a:solidFill>
              <a:latin typeface="+mn-lt"/>
            </a:endParaRPr>
          </a:p>
          <a:p>
            <a:pPr marL="1028700" lvl="1" indent="-571500" eaLnBrk="1" fontAlgn="auto" hangingPunct="1">
              <a:spcBef>
                <a:spcPts val="0"/>
              </a:spcBef>
              <a:spcAft>
                <a:spcPts val="0"/>
              </a:spcAft>
              <a:buFont typeface="Arial" panose="020B0604020202020204" pitchFamily="34" charset="0"/>
              <a:buChar char="•"/>
              <a:defRPr/>
            </a:pPr>
            <a:r>
              <a:rPr lang="en-GB" sz="1600" dirty="0">
                <a:latin typeface="+mn-lt"/>
              </a:rPr>
              <a:t>Have a fluent recall of mental maths facts e.g. times tables, number bonds etc… and use of informal and formal written methods. </a:t>
            </a:r>
          </a:p>
          <a:p>
            <a:pPr marL="1028700" lvl="1" indent="-571500" eaLnBrk="1" fontAlgn="auto" hangingPunct="1">
              <a:spcBef>
                <a:spcPts val="0"/>
              </a:spcBef>
              <a:spcAft>
                <a:spcPts val="0"/>
              </a:spcAft>
              <a:buFont typeface="Arial" panose="020B0604020202020204" pitchFamily="34" charset="0"/>
              <a:buChar char="•"/>
              <a:defRPr/>
            </a:pPr>
            <a:r>
              <a:rPr lang="en-GB" sz="1600" dirty="0">
                <a:latin typeface="+mn-lt"/>
              </a:rPr>
              <a:t>Apply problem solving skills to real-life contexts.</a:t>
            </a:r>
          </a:p>
          <a:p>
            <a:pPr marL="1028700" lvl="1" indent="-571500" eaLnBrk="1" fontAlgn="auto" hangingPunct="1">
              <a:spcBef>
                <a:spcPts val="0"/>
              </a:spcBef>
              <a:spcAft>
                <a:spcPts val="0"/>
              </a:spcAft>
              <a:buFont typeface="Arial" panose="020B0604020202020204" pitchFamily="34" charset="0"/>
              <a:buChar char="•"/>
              <a:defRPr/>
            </a:pPr>
            <a:r>
              <a:rPr lang="en-GB" sz="1600" dirty="0"/>
              <a:t>Have the skills to </a:t>
            </a:r>
            <a:r>
              <a:rPr lang="en-GB" sz="1600" dirty="0">
                <a:latin typeface="+mn-lt"/>
              </a:rPr>
              <a:t>reason mathematically – children need to be able to explain the mathematical concepts with number sense; they must explain how they got the answer and why they are correct.</a:t>
            </a:r>
            <a:br>
              <a:rPr lang="en-GB" sz="1600" dirty="0">
                <a:latin typeface="+mn-lt"/>
              </a:rPr>
            </a:br>
            <a:endParaRPr lang="en-GB" sz="1600" dirty="0">
              <a:latin typeface="+mn-lt"/>
            </a:endParaRPr>
          </a:p>
          <a:p>
            <a:pPr eaLnBrk="1" fontAlgn="auto" hangingPunct="1">
              <a:spcBef>
                <a:spcPts val="0"/>
              </a:spcBef>
              <a:spcAft>
                <a:spcPts val="0"/>
              </a:spcAft>
              <a:defRPr/>
            </a:pPr>
            <a:r>
              <a:rPr lang="en-GB" sz="1600" dirty="0">
                <a:latin typeface="+mn-lt"/>
              </a:rPr>
              <a:t>If your child is achieving well, rather than moving on to the following year group’s work we will encourage more in depth and investigative work to allow a greater </a:t>
            </a:r>
            <a:r>
              <a:rPr lang="en-GB" sz="1600" b="1" dirty="0">
                <a:latin typeface="+mn-lt"/>
              </a:rPr>
              <a:t>mastery</a:t>
            </a:r>
            <a:r>
              <a:rPr lang="en-GB" sz="1600" dirty="0">
                <a:latin typeface="+mn-lt"/>
              </a:rPr>
              <a:t> and understanding of concepts and ideas. </a:t>
            </a:r>
          </a:p>
          <a:p>
            <a:pPr eaLnBrk="1" fontAlgn="auto" hangingPunct="1">
              <a:spcBef>
                <a:spcPts val="0"/>
              </a:spcBef>
              <a:spcAft>
                <a:spcPts val="0"/>
              </a:spcAft>
              <a:defRPr/>
            </a:pPr>
            <a:endParaRPr lang="en-GB" altLang="en-US" sz="1600" dirty="0">
              <a:latin typeface="+mn-lt"/>
            </a:endParaRPr>
          </a:p>
          <a:p>
            <a:pPr eaLnBrk="1" fontAlgn="auto" hangingPunct="1">
              <a:spcBef>
                <a:spcPts val="0"/>
              </a:spcBef>
              <a:spcAft>
                <a:spcPts val="0"/>
              </a:spcAft>
              <a:defRPr/>
            </a:pPr>
            <a:r>
              <a:rPr lang="en-GB" altLang="en-US" sz="1600" dirty="0">
                <a:latin typeface="+mn-lt"/>
              </a:rPr>
              <a:t>From October half term will have a weekly times table test from the scheme ‘Cracking Times Tables.’ This scheme works in levels depending on the time table that has been passed. It starts on x2, then x5, x10 moving onto the other tables.</a:t>
            </a:r>
          </a:p>
          <a:p>
            <a:pPr eaLnBrk="1" fontAlgn="auto" hangingPunct="1">
              <a:spcBef>
                <a:spcPts val="0"/>
              </a:spcBef>
              <a:spcAft>
                <a:spcPts val="0"/>
              </a:spcAft>
              <a:defRPr/>
            </a:pPr>
            <a:endParaRPr lang="en-GB" sz="2200" dirty="0">
              <a:solidFill>
                <a:prstClr val="black"/>
              </a:solidFill>
              <a:latin typeface="Calibri" panose="020F0502020204030204"/>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D16B473-BC53-FEEC-616B-6764EE9A0F69}"/>
              </a:ext>
            </a:extLst>
          </p:cNvPr>
          <p:cNvSpPr/>
          <p:nvPr/>
        </p:nvSpPr>
        <p:spPr>
          <a:xfrm>
            <a:off x="684213" y="260350"/>
            <a:ext cx="7344171" cy="5983689"/>
          </a:xfrm>
          <a:prstGeom prst="rect">
            <a:avLst/>
          </a:prstGeom>
        </p:spPr>
        <p:txBody>
          <a:bodyPr wrap="square">
            <a:spAutoFit/>
          </a:bodyPr>
          <a:lstStyle/>
          <a:p>
            <a:pPr algn="ctr">
              <a:defRPr/>
            </a:pPr>
            <a:r>
              <a:rPr lang="en-GB" sz="3200" b="1" u="sng" dirty="0">
                <a:latin typeface="+mn-lt"/>
              </a:rPr>
              <a:t>Teaching maths in school</a:t>
            </a:r>
          </a:p>
          <a:p>
            <a:pPr algn="ctr">
              <a:defRPr/>
            </a:pPr>
            <a:endParaRPr lang="en-GB" sz="3200" b="1" dirty="0">
              <a:latin typeface="+mn-lt"/>
            </a:endParaRPr>
          </a:p>
          <a:p>
            <a:pPr>
              <a:defRPr/>
            </a:pPr>
            <a:endParaRPr lang="en-GB" sz="2000" b="1" dirty="0">
              <a:latin typeface="+mn-lt"/>
            </a:endParaRPr>
          </a:p>
          <a:p>
            <a:pPr>
              <a:lnSpc>
                <a:spcPts val="1500"/>
              </a:lnSpc>
              <a:spcAft>
                <a:spcPts val="800"/>
              </a:spcAft>
            </a:pPr>
            <a:r>
              <a:rPr lang="en-GB" b="1" dirty="0">
                <a:effectLst/>
                <a:latin typeface="+mn-lt"/>
                <a:ea typeface="Times New Roman" panose="02020603050405020304" pitchFamily="18" charset="0"/>
                <a:cs typeface="Times New Roman" panose="02020603050405020304" pitchFamily="18" charset="0"/>
              </a:rPr>
              <a:t>Mathematics in Year 2</a:t>
            </a:r>
            <a:endParaRPr lang="en-GB" dirty="0">
              <a:effectLst/>
              <a:latin typeface="+mn-lt"/>
              <a:ea typeface="Calibri" panose="020F0502020204030204" pitchFamily="34" charset="0"/>
              <a:cs typeface="Times New Roman" panose="02020603050405020304" pitchFamily="18" charset="0"/>
            </a:endParaRPr>
          </a:p>
          <a:p>
            <a:pPr>
              <a:lnSpc>
                <a:spcPts val="1500"/>
              </a:lnSpc>
              <a:spcAft>
                <a:spcPts val="800"/>
              </a:spcAft>
            </a:pPr>
            <a:r>
              <a:rPr lang="en-GB" dirty="0">
                <a:effectLst/>
                <a:latin typeface="+mn-lt"/>
                <a:ea typeface="Times New Roman" panose="02020603050405020304" pitchFamily="18" charset="0"/>
                <a:cs typeface="Times New Roman" panose="02020603050405020304" pitchFamily="18" charset="0"/>
              </a:rPr>
              <a:t>At St Mary's, we use the </a:t>
            </a:r>
            <a:r>
              <a:rPr lang="en-GB" b="1" dirty="0">
                <a:effectLst/>
                <a:latin typeface="+mn-lt"/>
                <a:ea typeface="Times New Roman" panose="02020603050405020304" pitchFamily="18" charset="0"/>
                <a:cs typeface="Times New Roman" panose="02020603050405020304" pitchFamily="18" charset="0"/>
              </a:rPr>
              <a:t>Master the Curriculum</a:t>
            </a:r>
            <a:r>
              <a:rPr lang="en-GB" dirty="0">
                <a:effectLst/>
                <a:latin typeface="+mn-lt"/>
                <a:ea typeface="Times New Roman" panose="02020603050405020304" pitchFamily="18" charset="0"/>
                <a:cs typeface="Times New Roman" panose="02020603050405020304" pitchFamily="18" charset="0"/>
              </a:rPr>
              <a:t> programme to develop a deep and secure understanding of mathematical concepts.</a:t>
            </a:r>
            <a:endParaRPr lang="en-GB" dirty="0">
              <a:effectLst/>
              <a:latin typeface="+mn-lt"/>
              <a:ea typeface="Calibri" panose="020F0502020204030204" pitchFamily="34" charset="0"/>
              <a:cs typeface="Times New Roman" panose="02020603050405020304" pitchFamily="18" charset="0"/>
            </a:endParaRPr>
          </a:p>
          <a:p>
            <a:pPr>
              <a:lnSpc>
                <a:spcPts val="1500"/>
              </a:lnSpc>
              <a:spcAft>
                <a:spcPts val="800"/>
              </a:spcAft>
            </a:pPr>
            <a:r>
              <a:rPr lang="en-GB" dirty="0">
                <a:effectLst/>
                <a:latin typeface="+mn-lt"/>
                <a:ea typeface="Times New Roman" panose="02020603050405020304" pitchFamily="18" charset="0"/>
                <a:cs typeface="Times New Roman" panose="02020603050405020304" pitchFamily="18" charset="0"/>
              </a:rPr>
              <a:t>Through carefully sequenced lessons, children:</a:t>
            </a:r>
          </a:p>
          <a:p>
            <a:pPr>
              <a:lnSpc>
                <a:spcPts val="1500"/>
              </a:lnSpc>
              <a:spcAft>
                <a:spcPts val="800"/>
              </a:spcAft>
            </a:pPr>
            <a:endParaRPr lang="en-GB" dirty="0">
              <a:effectLst/>
              <a:latin typeface="+mn-lt"/>
              <a:ea typeface="Calibri" panose="020F050202020403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dirty="0">
                <a:effectLst/>
                <a:latin typeface="+mn-lt"/>
                <a:ea typeface="Times New Roman" panose="02020603050405020304" pitchFamily="18" charset="0"/>
                <a:cs typeface="Times New Roman" panose="02020603050405020304" pitchFamily="18" charset="0"/>
              </a:rPr>
              <a:t>Build confidence through small-step learning.</a:t>
            </a:r>
            <a:endParaRPr lang="en-GB" dirty="0">
              <a:effectLst/>
              <a:latin typeface="+mn-lt"/>
              <a:ea typeface="Calibri" panose="020F050202020403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dirty="0">
                <a:effectLst/>
                <a:latin typeface="+mn-lt"/>
                <a:ea typeface="Times New Roman" panose="02020603050405020304" pitchFamily="18" charset="0"/>
                <a:cs typeface="Times New Roman" panose="02020603050405020304" pitchFamily="18" charset="0"/>
              </a:rPr>
              <a:t>Use practical resources to develop understanding.</a:t>
            </a:r>
            <a:endParaRPr lang="en-GB" dirty="0">
              <a:effectLst/>
              <a:latin typeface="+mn-lt"/>
              <a:ea typeface="Calibri" panose="020F050202020403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dirty="0">
                <a:effectLst/>
                <a:latin typeface="+mn-lt"/>
                <a:ea typeface="Times New Roman" panose="02020603050405020304" pitchFamily="18" charset="0"/>
                <a:cs typeface="Times New Roman" panose="02020603050405020304" pitchFamily="18" charset="0"/>
              </a:rPr>
              <a:t>Explain and justify their mathematical thinking.</a:t>
            </a:r>
            <a:endParaRPr lang="en-GB" dirty="0">
              <a:effectLst/>
              <a:latin typeface="+mn-lt"/>
              <a:ea typeface="Calibri" panose="020F050202020403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dirty="0">
                <a:effectLst/>
                <a:latin typeface="+mn-lt"/>
                <a:ea typeface="Times New Roman" panose="02020603050405020304" pitchFamily="18" charset="0"/>
                <a:cs typeface="Times New Roman" panose="02020603050405020304" pitchFamily="18" charset="0"/>
              </a:rPr>
              <a:t>Apply skills through reasoning and problem-solving activities.</a:t>
            </a:r>
            <a:endParaRPr lang="en-GB" dirty="0">
              <a:effectLst/>
              <a:latin typeface="+mn-lt"/>
              <a:ea typeface="Calibri" panose="020F050202020403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dirty="0">
                <a:effectLst/>
                <a:latin typeface="+mn-lt"/>
                <a:ea typeface="Times New Roman" panose="02020603050405020304" pitchFamily="18" charset="0"/>
                <a:cs typeface="Times New Roman" panose="02020603050405020304" pitchFamily="18" charset="0"/>
              </a:rPr>
              <a:t>Develop fluency in key mathematical concepts.</a:t>
            </a:r>
          </a:p>
          <a:p>
            <a:pPr lvl="0">
              <a:lnSpc>
                <a:spcPts val="1500"/>
              </a:lnSpc>
              <a:spcAft>
                <a:spcPts val="800"/>
              </a:spcAft>
              <a:buSzPts val="1000"/>
              <a:tabLst>
                <a:tab pos="457200" algn="l"/>
              </a:tabLst>
            </a:pPr>
            <a:endParaRPr lang="en-GB" dirty="0">
              <a:effectLst/>
              <a:latin typeface="+mn-lt"/>
              <a:ea typeface="Calibri" panose="020F0502020204030204" pitchFamily="34" charset="0"/>
              <a:cs typeface="Times New Roman" panose="02020603050405020304" pitchFamily="18" charset="0"/>
            </a:endParaRPr>
          </a:p>
          <a:p>
            <a:pPr>
              <a:lnSpc>
                <a:spcPts val="1500"/>
              </a:lnSpc>
              <a:spcAft>
                <a:spcPts val="800"/>
              </a:spcAft>
            </a:pPr>
            <a:r>
              <a:rPr lang="en-GB" dirty="0">
                <a:effectLst/>
                <a:latin typeface="+mn-lt"/>
                <a:ea typeface="Times New Roman" panose="02020603050405020304" pitchFamily="18" charset="0"/>
                <a:cs typeface="Times New Roman" panose="02020603050405020304" pitchFamily="18" charset="0"/>
              </a:rPr>
              <a:t>Our aim is for every child to achieve success and develop a positive attitude towards mathematics.</a:t>
            </a:r>
            <a:endParaRPr lang="en-GB" dirty="0">
              <a:effectLst/>
              <a:latin typeface="+mn-lt"/>
              <a:ea typeface="Calibri" panose="020F0502020204030204" pitchFamily="34" charset="0"/>
              <a:cs typeface="Times New Roman" panose="02020603050405020304" pitchFamily="18" charset="0"/>
            </a:endParaRPr>
          </a:p>
          <a:p>
            <a:pPr>
              <a:defRPr/>
            </a:pPr>
            <a:endParaRPr lang="en-GB" sz="2000" b="1" dirty="0">
              <a:latin typeface="+mn-lt"/>
            </a:endParaRPr>
          </a:p>
          <a:p>
            <a:pPr>
              <a:defRPr/>
            </a:pPr>
            <a:endParaRPr lang="en-GB" dirty="0">
              <a:latin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
            <a:extLst>
              <a:ext uri="{FF2B5EF4-FFF2-40B4-BE49-F238E27FC236}">
                <a16:creationId xmlns:a16="http://schemas.microsoft.com/office/drawing/2014/main" id="{0A9EFA4E-A338-11F1-B7AB-19FCDB2DB35B}"/>
              </a:ext>
            </a:extLst>
          </p:cNvPr>
          <p:cNvSpPr>
            <a:spLocks noChangeArrowheads="1"/>
          </p:cNvSpPr>
          <p:nvPr/>
        </p:nvSpPr>
        <p:spPr bwMode="auto">
          <a:xfrm>
            <a:off x="1219200" y="922338"/>
            <a:ext cx="7632700" cy="547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285750" indent="-285750">
              <a:buFont typeface="Arial" panose="020B0604020202020204" pitchFamily="34" charset="0"/>
              <a:buChar char="•"/>
              <a:defRPr/>
            </a:pPr>
            <a:r>
              <a:rPr lang="en-GB" altLang="en-US" sz="1400" dirty="0">
                <a:latin typeface="+mn-lt"/>
              </a:rPr>
              <a:t>read scales in divisions of ones, twos, fives and tens</a:t>
            </a:r>
          </a:p>
          <a:p>
            <a:pPr>
              <a:defRPr/>
            </a:pPr>
            <a:endParaRPr lang="en-GB" altLang="en-US" sz="1400" dirty="0">
              <a:latin typeface="+mn-lt"/>
            </a:endParaRPr>
          </a:p>
          <a:p>
            <a:pPr>
              <a:defRPr/>
            </a:pPr>
            <a:r>
              <a:rPr lang="en-GB" altLang="en-US" sz="1400" dirty="0">
                <a:latin typeface="+mn-lt"/>
              </a:rPr>
              <a:t>• partition any two-digit number into different combinations of tens and ones, </a:t>
            </a:r>
          </a:p>
          <a:p>
            <a:pPr>
              <a:defRPr/>
            </a:pPr>
            <a:r>
              <a:rPr lang="en-GB" altLang="en-US" sz="1400" dirty="0">
                <a:latin typeface="+mn-lt"/>
              </a:rPr>
              <a:t>explaining their thinking verbally, in pictures or using apparatus</a:t>
            </a:r>
          </a:p>
          <a:p>
            <a:pPr>
              <a:defRPr/>
            </a:pPr>
            <a:endParaRPr lang="en-GB" altLang="en-US" sz="1400" dirty="0">
              <a:latin typeface="+mn-lt"/>
            </a:endParaRPr>
          </a:p>
          <a:p>
            <a:pPr>
              <a:defRPr/>
            </a:pPr>
            <a:r>
              <a:rPr lang="en-GB" altLang="en-US" sz="1400" dirty="0">
                <a:latin typeface="+mn-lt"/>
              </a:rPr>
              <a:t>• add and subtract any 2 two-digit numbers using an efficient strategy, explaining their method verbally, in pictures or using apparatus (e.g. 48 + 35; 72 – 17)</a:t>
            </a:r>
          </a:p>
          <a:p>
            <a:pPr>
              <a:defRPr/>
            </a:pPr>
            <a:endParaRPr lang="en-GB" altLang="en-US" sz="1400" dirty="0">
              <a:latin typeface="+mn-lt"/>
            </a:endParaRPr>
          </a:p>
          <a:p>
            <a:pPr>
              <a:defRPr/>
            </a:pPr>
            <a:r>
              <a:rPr lang="en-GB" altLang="en-US" sz="1400" dirty="0">
                <a:latin typeface="+mn-lt"/>
              </a:rPr>
              <a:t>• recall all number bonds to and within 10 and use these to reason with and calculate bonds to and within 20, recognising other associated additive relationships (e.g. If 7 + 3 = 10, then 17 + 3 = 20; if 7 – 3 = 4, then 17 – 3 = 14; leading to if 14 + 3 =</a:t>
            </a:r>
          </a:p>
          <a:p>
            <a:pPr>
              <a:defRPr/>
            </a:pPr>
            <a:r>
              <a:rPr lang="en-GB" altLang="en-US" sz="1400" dirty="0">
                <a:latin typeface="+mn-lt"/>
              </a:rPr>
              <a:t>17, then 3 + 14 = 17, 17 – 14 = 3 and 17 – 3 = 14)</a:t>
            </a:r>
          </a:p>
          <a:p>
            <a:pPr>
              <a:defRPr/>
            </a:pPr>
            <a:endParaRPr lang="en-GB" altLang="en-US" sz="1400" dirty="0">
              <a:latin typeface="+mn-lt"/>
            </a:endParaRPr>
          </a:p>
          <a:p>
            <a:pPr>
              <a:defRPr/>
            </a:pPr>
            <a:r>
              <a:rPr lang="en-GB" altLang="en-US" sz="1400" dirty="0">
                <a:latin typeface="+mn-lt"/>
              </a:rPr>
              <a:t>• recall multiplication and division facts for 2, 5 and 10 and use them to solve simple problems, demonstrating an understanding of </a:t>
            </a:r>
            <a:r>
              <a:rPr lang="en-GB" altLang="en-US" sz="1400" dirty="0" err="1">
                <a:latin typeface="+mn-lt"/>
              </a:rPr>
              <a:t>commutativity</a:t>
            </a:r>
            <a:r>
              <a:rPr lang="en-GB" altLang="en-US" sz="1400" dirty="0">
                <a:latin typeface="+mn-lt"/>
              </a:rPr>
              <a:t> as necessary</a:t>
            </a:r>
          </a:p>
          <a:p>
            <a:pPr>
              <a:defRPr/>
            </a:pPr>
            <a:endParaRPr lang="en-GB" altLang="en-US" sz="1400" dirty="0">
              <a:latin typeface="+mn-lt"/>
            </a:endParaRPr>
          </a:p>
          <a:p>
            <a:pPr>
              <a:defRPr/>
            </a:pPr>
            <a:r>
              <a:rPr lang="en-GB" altLang="en-US" sz="1400" dirty="0">
                <a:latin typeface="+mn-lt"/>
              </a:rPr>
              <a:t>• identify 1/4, 1/3 , 1/2 , 2/4, 3/4, of a number or shape, and know that all parts must be equal parts of the whole</a:t>
            </a:r>
          </a:p>
          <a:p>
            <a:pPr>
              <a:defRPr/>
            </a:pPr>
            <a:endParaRPr lang="en-GB" altLang="en-US" sz="1400" dirty="0">
              <a:latin typeface="+mn-lt"/>
            </a:endParaRPr>
          </a:p>
          <a:p>
            <a:pPr>
              <a:defRPr/>
            </a:pPr>
            <a:r>
              <a:rPr lang="en-GB" altLang="en-US" sz="1400" dirty="0">
                <a:latin typeface="+mn-lt"/>
              </a:rPr>
              <a:t>• use different coins to make the same amount</a:t>
            </a:r>
          </a:p>
          <a:p>
            <a:pPr>
              <a:defRPr/>
            </a:pPr>
            <a:endParaRPr lang="en-GB" altLang="en-US" sz="1400" dirty="0">
              <a:latin typeface="+mn-lt"/>
            </a:endParaRPr>
          </a:p>
          <a:p>
            <a:pPr>
              <a:defRPr/>
            </a:pPr>
            <a:r>
              <a:rPr lang="en-GB" altLang="en-US" sz="1400" dirty="0">
                <a:latin typeface="+mn-lt"/>
              </a:rPr>
              <a:t>• read the time on a clock to the nearest 15 minutes</a:t>
            </a:r>
          </a:p>
          <a:p>
            <a:pPr>
              <a:defRPr/>
            </a:pPr>
            <a:endParaRPr lang="en-GB" altLang="en-US" sz="1400" dirty="0">
              <a:latin typeface="+mn-lt"/>
            </a:endParaRPr>
          </a:p>
          <a:p>
            <a:pPr>
              <a:defRPr/>
            </a:pPr>
            <a:r>
              <a:rPr lang="en-GB" altLang="en-US" sz="1400" dirty="0">
                <a:latin typeface="+mn-lt"/>
              </a:rPr>
              <a:t>• name and describe properties of 2-D and 3-D shapes, including number of sides, vertices, edges, faces and lines of symmetry.</a:t>
            </a:r>
          </a:p>
        </p:txBody>
      </p:sp>
      <p:sp>
        <p:nvSpPr>
          <p:cNvPr id="3" name="Rectangle 2">
            <a:extLst>
              <a:ext uri="{FF2B5EF4-FFF2-40B4-BE49-F238E27FC236}">
                <a16:creationId xmlns:a16="http://schemas.microsoft.com/office/drawing/2014/main" id="{45A96765-2C1F-57E8-04DC-278CAF7639E0}"/>
              </a:ext>
            </a:extLst>
          </p:cNvPr>
          <p:cNvSpPr txBox="1">
            <a:spLocks noChangeArrowheads="1"/>
          </p:cNvSpPr>
          <p:nvPr/>
        </p:nvSpPr>
        <p:spPr bwMode="auto">
          <a:xfrm>
            <a:off x="596900" y="188913"/>
            <a:ext cx="68707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omic Sans MS" pitchFamily="66" charset="0"/>
                <a:cs typeface="Arial" charset="0"/>
              </a:defRPr>
            </a:lvl2pPr>
            <a:lvl3pPr algn="ctr" rtl="0" eaLnBrk="0" fontAlgn="base" hangingPunct="0">
              <a:spcBef>
                <a:spcPct val="0"/>
              </a:spcBef>
              <a:spcAft>
                <a:spcPct val="0"/>
              </a:spcAft>
              <a:defRPr sz="4400">
                <a:solidFill>
                  <a:schemeClr val="tx1"/>
                </a:solidFill>
                <a:latin typeface="Comic Sans MS" pitchFamily="66" charset="0"/>
                <a:cs typeface="Arial" charset="0"/>
              </a:defRPr>
            </a:lvl3pPr>
            <a:lvl4pPr algn="ctr" rtl="0" eaLnBrk="0" fontAlgn="base" hangingPunct="0">
              <a:spcBef>
                <a:spcPct val="0"/>
              </a:spcBef>
              <a:spcAft>
                <a:spcPct val="0"/>
              </a:spcAft>
              <a:defRPr sz="4400">
                <a:solidFill>
                  <a:schemeClr val="tx1"/>
                </a:solidFill>
                <a:latin typeface="Comic Sans MS" pitchFamily="66" charset="0"/>
                <a:cs typeface="Arial" charset="0"/>
              </a:defRPr>
            </a:lvl4pPr>
            <a:lvl5pPr algn="ctr" rtl="0" eaLnBrk="0" fontAlgn="base" hangingPunct="0">
              <a:spcBef>
                <a:spcPct val="0"/>
              </a:spcBef>
              <a:spcAft>
                <a:spcPct val="0"/>
              </a:spcAft>
              <a:defRPr sz="4400">
                <a:solidFill>
                  <a:schemeClr val="tx1"/>
                </a:solidFill>
                <a:latin typeface="Comic Sans MS" pitchFamily="66" charset="0"/>
                <a:cs typeface="Arial" charset="0"/>
              </a:defRPr>
            </a:lvl5pPr>
            <a:lvl6pPr marL="457200" algn="ctr" rtl="0" eaLnBrk="0" fontAlgn="base" hangingPunct="0">
              <a:spcBef>
                <a:spcPct val="0"/>
              </a:spcBef>
              <a:spcAft>
                <a:spcPct val="0"/>
              </a:spcAft>
              <a:defRPr sz="4400">
                <a:solidFill>
                  <a:schemeClr val="tx1"/>
                </a:solidFill>
                <a:latin typeface="Comic Sans MS" pitchFamily="66" charset="0"/>
                <a:cs typeface="Arial" charset="0"/>
              </a:defRPr>
            </a:lvl6pPr>
            <a:lvl7pPr marL="914400" algn="ctr" rtl="0" eaLnBrk="0" fontAlgn="base" hangingPunct="0">
              <a:spcBef>
                <a:spcPct val="0"/>
              </a:spcBef>
              <a:spcAft>
                <a:spcPct val="0"/>
              </a:spcAft>
              <a:defRPr sz="4400">
                <a:solidFill>
                  <a:schemeClr val="tx1"/>
                </a:solidFill>
                <a:latin typeface="Comic Sans MS" pitchFamily="66" charset="0"/>
                <a:cs typeface="Arial" charset="0"/>
              </a:defRPr>
            </a:lvl7pPr>
            <a:lvl8pPr marL="1371600" algn="ctr" rtl="0" eaLnBrk="0" fontAlgn="base" hangingPunct="0">
              <a:spcBef>
                <a:spcPct val="0"/>
              </a:spcBef>
              <a:spcAft>
                <a:spcPct val="0"/>
              </a:spcAft>
              <a:defRPr sz="4400">
                <a:solidFill>
                  <a:schemeClr val="tx1"/>
                </a:solidFill>
                <a:latin typeface="Comic Sans MS" pitchFamily="66" charset="0"/>
                <a:cs typeface="Arial" charset="0"/>
              </a:defRPr>
            </a:lvl8pPr>
            <a:lvl9pPr marL="1828800" algn="ctr" rtl="0" eaLnBrk="0" fontAlgn="base" hangingPunct="0">
              <a:spcBef>
                <a:spcPct val="0"/>
              </a:spcBef>
              <a:spcAft>
                <a:spcPct val="0"/>
              </a:spcAft>
              <a:defRPr sz="4400">
                <a:solidFill>
                  <a:schemeClr val="tx1"/>
                </a:solidFill>
                <a:latin typeface="Comic Sans MS" pitchFamily="66" charset="0"/>
                <a:cs typeface="Arial" charset="0"/>
              </a:defRPr>
            </a:lvl9pPr>
          </a:lstStyle>
          <a:p>
            <a:pPr eaLnBrk="1" hangingPunct="1">
              <a:defRPr/>
            </a:pPr>
            <a:r>
              <a:rPr lang="en-GB" altLang="en-US" sz="3200" b="1" u="sng" kern="0" dirty="0"/>
              <a:t>Maths – expected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519E8FD4-29CB-617E-1479-938F976161E0}"/>
              </a:ext>
            </a:extLst>
          </p:cNvPr>
          <p:cNvSpPr>
            <a:spLocks noGrp="1" noChangeArrowheads="1"/>
          </p:cNvSpPr>
          <p:nvPr>
            <p:ph type="title" idx="4294967295"/>
          </p:nvPr>
        </p:nvSpPr>
        <p:spPr>
          <a:xfrm>
            <a:off x="0" y="115888"/>
            <a:ext cx="6870700" cy="649287"/>
          </a:xfrm>
        </p:spPr>
        <p:txBody>
          <a:bodyPr/>
          <a:lstStyle/>
          <a:p>
            <a:pPr algn="ctr" eaLnBrk="1" hangingPunct="1"/>
            <a:r>
              <a:rPr lang="en-GB" altLang="en-US" b="1" u="sng" cap="none" dirty="0"/>
              <a:t>Writing</a:t>
            </a:r>
          </a:p>
        </p:txBody>
      </p:sp>
      <p:sp>
        <p:nvSpPr>
          <p:cNvPr id="30723" name="Rectangle 3">
            <a:extLst>
              <a:ext uri="{FF2B5EF4-FFF2-40B4-BE49-F238E27FC236}">
                <a16:creationId xmlns:a16="http://schemas.microsoft.com/office/drawing/2014/main" id="{D2811BBC-1FC3-556F-2EF2-65C8B6CD13FF}"/>
              </a:ext>
            </a:extLst>
          </p:cNvPr>
          <p:cNvSpPr>
            <a:spLocks noGrp="1" noChangeArrowheads="1"/>
          </p:cNvSpPr>
          <p:nvPr>
            <p:ph type="body" sz="half" idx="4294967295"/>
          </p:nvPr>
        </p:nvSpPr>
        <p:spPr>
          <a:xfrm>
            <a:off x="2957513" y="2393950"/>
            <a:ext cx="6186487" cy="4203700"/>
          </a:xfrm>
        </p:spPr>
        <p:txBody>
          <a:bodyPr/>
          <a:lstStyle/>
          <a:p>
            <a:pPr eaLnBrk="1" hangingPunct="1">
              <a:buSzPct val="175000"/>
              <a:defRPr/>
            </a:pPr>
            <a:endParaRPr lang="en-GB" sz="2800" dirty="0"/>
          </a:p>
          <a:p>
            <a:pPr eaLnBrk="1" hangingPunct="1">
              <a:buSzPct val="175000"/>
              <a:buFontTx/>
              <a:buNone/>
              <a:defRPr/>
            </a:pPr>
            <a:endParaRPr lang="en-GB" sz="2800" dirty="0"/>
          </a:p>
          <a:p>
            <a:pPr eaLnBrk="1" hangingPunct="1">
              <a:buSzPct val="175000"/>
              <a:buFontTx/>
              <a:buNone/>
              <a:defRPr/>
            </a:pPr>
            <a:endParaRPr lang="en-GB" sz="2800" dirty="0"/>
          </a:p>
          <a:p>
            <a:pPr marL="0" indent="0" eaLnBrk="1" hangingPunct="1">
              <a:buSzPct val="175000"/>
              <a:buFontTx/>
              <a:buNone/>
              <a:defRPr/>
            </a:pPr>
            <a:endParaRPr lang="en-GB" sz="2800" dirty="0"/>
          </a:p>
        </p:txBody>
      </p:sp>
      <p:sp>
        <p:nvSpPr>
          <p:cNvPr id="8" name="TextBox 7">
            <a:extLst>
              <a:ext uri="{FF2B5EF4-FFF2-40B4-BE49-F238E27FC236}">
                <a16:creationId xmlns:a16="http://schemas.microsoft.com/office/drawing/2014/main" id="{D400A675-1BC4-4150-8D7D-732DE6D1F1A4}"/>
              </a:ext>
            </a:extLst>
          </p:cNvPr>
          <p:cNvSpPr txBox="1"/>
          <p:nvPr/>
        </p:nvSpPr>
        <p:spPr>
          <a:xfrm>
            <a:off x="1043608" y="1052736"/>
            <a:ext cx="6582742" cy="4503797"/>
          </a:xfrm>
          <a:prstGeom prst="rect">
            <a:avLst/>
          </a:prstGeom>
          <a:noFill/>
        </p:spPr>
        <p:txBody>
          <a:bodyPr wrap="square">
            <a:spAutoFit/>
          </a:bodyPr>
          <a:lstStyle/>
          <a:p>
            <a:pPr>
              <a:lnSpc>
                <a:spcPts val="1500"/>
              </a:lnSpc>
              <a:spcAft>
                <a:spcPts val="800"/>
              </a:spcAft>
            </a:pPr>
            <a:r>
              <a:rPr lang="en-GB" sz="1600" dirty="0">
                <a:effectLst/>
                <a:latin typeface="+mn-lt"/>
                <a:ea typeface="Times New Roman" panose="02020603050405020304" pitchFamily="18" charset="0"/>
                <a:cs typeface="Times New Roman" panose="02020603050405020304" pitchFamily="18" charset="0"/>
              </a:rPr>
              <a:t>We strive to develop confident, creative and independent writers.</a:t>
            </a:r>
            <a:endParaRPr lang="en-GB" sz="1600" dirty="0">
              <a:effectLst/>
              <a:latin typeface="+mn-lt"/>
              <a:ea typeface="Calibri" panose="020F0502020204030204" pitchFamily="34" charset="0"/>
              <a:cs typeface="Times New Roman" panose="02020603050405020304" pitchFamily="18" charset="0"/>
            </a:endParaRPr>
          </a:p>
          <a:p>
            <a:pPr>
              <a:lnSpc>
                <a:spcPts val="1500"/>
              </a:lnSpc>
              <a:spcAft>
                <a:spcPts val="800"/>
              </a:spcAft>
            </a:pPr>
            <a:r>
              <a:rPr lang="en-GB" sz="1600" dirty="0">
                <a:effectLst/>
                <a:latin typeface="+mn-lt"/>
                <a:ea typeface="Times New Roman" panose="02020603050405020304" pitchFamily="18" charset="0"/>
                <a:cs typeface="Times New Roman" panose="02020603050405020304" pitchFamily="18" charset="0"/>
              </a:rPr>
              <a:t>Children are encouraged to:</a:t>
            </a:r>
          </a:p>
          <a:p>
            <a:pPr>
              <a:lnSpc>
                <a:spcPts val="1500"/>
              </a:lnSpc>
              <a:spcAft>
                <a:spcPts val="800"/>
              </a:spcAft>
            </a:pPr>
            <a:endParaRPr lang="en-GB" sz="1600" dirty="0">
              <a:effectLst/>
              <a:latin typeface="+mn-lt"/>
              <a:ea typeface="Calibri" panose="020F050202020403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1600" dirty="0">
                <a:effectLst/>
                <a:latin typeface="+mn-lt"/>
                <a:ea typeface="Times New Roman" panose="02020603050405020304" pitchFamily="18" charset="0"/>
                <a:cs typeface="Times New Roman" panose="02020603050405020304" pitchFamily="18" charset="0"/>
              </a:rPr>
              <a:t>Write for a range of purposes and audiences.</a:t>
            </a:r>
          </a:p>
          <a:p>
            <a:pPr marL="342900" lvl="0" indent="-342900">
              <a:lnSpc>
                <a:spcPts val="1500"/>
              </a:lnSpc>
              <a:spcAft>
                <a:spcPts val="800"/>
              </a:spcAft>
              <a:buSzPts val="1000"/>
              <a:buFont typeface="Symbol" panose="05050102010706020507" pitchFamily="18" charset="2"/>
              <a:buChar char=""/>
              <a:tabLst>
                <a:tab pos="457200" algn="l"/>
              </a:tabLst>
            </a:pPr>
            <a:endParaRPr lang="en-GB" sz="1600" dirty="0">
              <a:effectLst/>
              <a:latin typeface="+mn-lt"/>
              <a:ea typeface="Calibri" panose="020F050202020403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1600" dirty="0">
                <a:effectLst/>
                <a:latin typeface="+mn-lt"/>
                <a:ea typeface="Times New Roman" panose="02020603050405020304" pitchFamily="18" charset="0"/>
                <a:cs typeface="Times New Roman" panose="02020603050405020304" pitchFamily="18" charset="0"/>
              </a:rPr>
              <a:t>Reflect on and evaluate their own work.</a:t>
            </a:r>
          </a:p>
          <a:p>
            <a:pPr marL="342900" lvl="0" indent="-342900">
              <a:lnSpc>
                <a:spcPts val="1500"/>
              </a:lnSpc>
              <a:spcAft>
                <a:spcPts val="800"/>
              </a:spcAft>
              <a:buSzPts val="1000"/>
              <a:buFont typeface="Symbol" panose="05050102010706020507" pitchFamily="18" charset="2"/>
              <a:buChar char=""/>
              <a:tabLst>
                <a:tab pos="457200" algn="l"/>
              </a:tabLst>
            </a:pPr>
            <a:endParaRPr lang="en-GB" sz="1600" dirty="0">
              <a:effectLst/>
              <a:latin typeface="+mn-lt"/>
              <a:ea typeface="Calibri" panose="020F050202020403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1600" dirty="0">
                <a:effectLst/>
                <a:latin typeface="+mn-lt"/>
                <a:ea typeface="Times New Roman" panose="02020603050405020304" pitchFamily="18" charset="0"/>
                <a:cs typeface="Times New Roman" panose="02020603050405020304" pitchFamily="18" charset="0"/>
              </a:rPr>
              <a:t>Identify next steps for improvement.</a:t>
            </a:r>
          </a:p>
          <a:p>
            <a:pPr marL="342900" lvl="0" indent="-342900">
              <a:lnSpc>
                <a:spcPts val="1500"/>
              </a:lnSpc>
              <a:spcAft>
                <a:spcPts val="800"/>
              </a:spcAft>
              <a:buSzPts val="1000"/>
              <a:buFont typeface="Symbol" panose="05050102010706020507" pitchFamily="18" charset="2"/>
              <a:buChar char=""/>
              <a:tabLst>
                <a:tab pos="457200" algn="l"/>
              </a:tabLst>
            </a:pPr>
            <a:endParaRPr lang="en-GB" sz="1600" dirty="0">
              <a:effectLst/>
              <a:latin typeface="+mn-lt"/>
              <a:ea typeface="Calibri" panose="020F050202020403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1600" dirty="0">
                <a:effectLst/>
                <a:latin typeface="+mn-lt"/>
                <a:ea typeface="Times New Roman" panose="02020603050405020304" pitchFamily="18" charset="0"/>
                <a:cs typeface="Times New Roman" panose="02020603050405020304" pitchFamily="18" charset="0"/>
              </a:rPr>
              <a:t>Apply spelling, grammar and punctuation skills accurately.</a:t>
            </a:r>
          </a:p>
          <a:p>
            <a:pPr marL="342900" lvl="0" indent="-342900">
              <a:lnSpc>
                <a:spcPts val="1500"/>
              </a:lnSpc>
              <a:spcAft>
                <a:spcPts val="800"/>
              </a:spcAft>
              <a:buSzPts val="1000"/>
              <a:buFont typeface="Symbol" panose="05050102010706020507" pitchFamily="18" charset="2"/>
              <a:buChar char=""/>
              <a:tabLst>
                <a:tab pos="457200" algn="l"/>
              </a:tabLst>
            </a:pPr>
            <a:endParaRPr lang="en-GB" sz="1600" dirty="0">
              <a:effectLst/>
              <a:latin typeface="+mn-lt"/>
              <a:ea typeface="Calibri" panose="020F0502020204030204" pitchFamily="34" charset="0"/>
              <a:cs typeface="Times New Roman" panose="02020603050405020304" pitchFamily="18" charset="0"/>
            </a:endParaRPr>
          </a:p>
          <a:p>
            <a:pPr marL="342900" lvl="0" indent="-342900">
              <a:lnSpc>
                <a:spcPts val="1500"/>
              </a:lnSpc>
              <a:spcAft>
                <a:spcPts val="800"/>
              </a:spcAft>
              <a:buSzPts val="1000"/>
              <a:buFont typeface="Symbol" panose="05050102010706020507" pitchFamily="18" charset="2"/>
              <a:buChar char=""/>
              <a:tabLst>
                <a:tab pos="457200" algn="l"/>
              </a:tabLst>
            </a:pPr>
            <a:r>
              <a:rPr lang="en-GB" sz="1600" dirty="0">
                <a:effectLst/>
                <a:latin typeface="+mn-lt"/>
                <a:ea typeface="Times New Roman" panose="02020603050405020304" pitchFamily="18" charset="0"/>
                <a:cs typeface="Times New Roman" panose="02020603050405020304" pitchFamily="18" charset="0"/>
              </a:rPr>
              <a:t>Develop their handwriting and presentation.</a:t>
            </a:r>
          </a:p>
          <a:p>
            <a:pPr marL="342900" lvl="0" indent="-342900">
              <a:lnSpc>
                <a:spcPts val="1500"/>
              </a:lnSpc>
              <a:spcAft>
                <a:spcPts val="800"/>
              </a:spcAft>
              <a:buSzPts val="1000"/>
              <a:buFont typeface="Symbol" panose="05050102010706020507" pitchFamily="18" charset="2"/>
              <a:buChar char=""/>
              <a:tabLst>
                <a:tab pos="457200" algn="l"/>
              </a:tabLst>
            </a:pPr>
            <a:endParaRPr lang="en-GB" sz="1600" dirty="0">
              <a:effectLst/>
              <a:latin typeface="+mn-lt"/>
              <a:ea typeface="Calibri" panose="020F0502020204030204" pitchFamily="34" charset="0"/>
              <a:cs typeface="Times New Roman" panose="02020603050405020304" pitchFamily="18" charset="0"/>
            </a:endParaRPr>
          </a:p>
          <a:p>
            <a:pPr>
              <a:lnSpc>
                <a:spcPts val="1500"/>
              </a:lnSpc>
              <a:spcAft>
                <a:spcPts val="800"/>
              </a:spcAft>
            </a:pPr>
            <a:r>
              <a:rPr lang="en-GB" sz="1600" dirty="0">
                <a:effectLst/>
                <a:latin typeface="+mn-lt"/>
                <a:ea typeface="Times New Roman" panose="02020603050405020304" pitchFamily="18" charset="0"/>
                <a:cs typeface="Times New Roman" panose="02020603050405020304" pitchFamily="18" charset="0"/>
              </a:rPr>
              <a:t>A particular focus this year will be </a:t>
            </a:r>
            <a:r>
              <a:rPr lang="en-GB" sz="1600" dirty="0">
                <a:latin typeface="+mn-lt"/>
                <a:ea typeface="Times New Roman" panose="02020603050405020304" pitchFamily="18" charset="0"/>
                <a:cs typeface="Times New Roman" panose="02020603050405020304" pitchFamily="18" charset="0"/>
              </a:rPr>
              <a:t>oral rehearsal of sentences alongside handwriting and transcription skills. </a:t>
            </a:r>
            <a:endParaRPr lang="en-GB" sz="1600" dirty="0">
              <a:effectLst/>
              <a:latin typeface="+mn-lt"/>
              <a:ea typeface="Calibri" panose="020F0502020204030204" pitchFamily="34" charset="0"/>
              <a:cs typeface="Times New Roman" panose="02020603050405020304" pitchFamily="18" charset="0"/>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a:extLst>
              <a:ext uri="{FF2B5EF4-FFF2-40B4-BE49-F238E27FC236}">
                <a16:creationId xmlns:a16="http://schemas.microsoft.com/office/drawing/2014/main" id="{BC103035-D19A-2042-F89E-52BDE5C8501D}"/>
              </a:ext>
            </a:extLst>
          </p:cNvPr>
          <p:cNvSpPr>
            <a:spLocks noChangeArrowheads="1"/>
          </p:cNvSpPr>
          <p:nvPr/>
        </p:nvSpPr>
        <p:spPr bwMode="auto">
          <a:xfrm>
            <a:off x="1259632" y="243681"/>
            <a:ext cx="7056437" cy="6370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Comic Sans MS" panose="030F0702030302020204" pitchFamily="66" charset="0"/>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cs typeface="Arial" panose="020B0604020202020204" pitchFamily="34" charset="0"/>
              </a:defRPr>
            </a:lvl9pPr>
          </a:lstStyle>
          <a:p>
            <a:pPr algn="ctr">
              <a:spcBef>
                <a:spcPct val="0"/>
              </a:spcBef>
              <a:buFontTx/>
              <a:buNone/>
            </a:pPr>
            <a:r>
              <a:rPr lang="en-GB" altLang="en-US" sz="2400" b="1" u="sng" dirty="0">
                <a:latin typeface="+mn-lt"/>
              </a:rPr>
              <a:t>Writing - expected</a:t>
            </a:r>
          </a:p>
          <a:p>
            <a:pPr>
              <a:spcBef>
                <a:spcPct val="0"/>
              </a:spcBef>
              <a:buFontTx/>
              <a:buNone/>
            </a:pPr>
            <a:endParaRPr lang="en-GB" altLang="en-US" sz="1600" dirty="0">
              <a:latin typeface="+mn-lt"/>
            </a:endParaRPr>
          </a:p>
          <a:p>
            <a:pPr>
              <a:spcBef>
                <a:spcPct val="0"/>
              </a:spcBef>
            </a:pPr>
            <a:r>
              <a:rPr lang="en-GB" altLang="en-US" sz="1600" dirty="0">
                <a:latin typeface="+mn-lt"/>
              </a:rPr>
              <a:t> write simple, coherent narratives about personal </a:t>
            </a:r>
          </a:p>
          <a:p>
            <a:pPr>
              <a:spcBef>
                <a:spcPct val="0"/>
              </a:spcBef>
              <a:buFontTx/>
              <a:buNone/>
            </a:pPr>
            <a:r>
              <a:rPr lang="en-GB" altLang="en-US" sz="1600" dirty="0">
                <a:latin typeface="+mn-lt"/>
              </a:rPr>
              <a:t>experiences and those of others (real or fictional) </a:t>
            </a:r>
          </a:p>
          <a:p>
            <a:pPr>
              <a:spcBef>
                <a:spcPct val="0"/>
              </a:spcBef>
              <a:buFontTx/>
              <a:buNone/>
            </a:pPr>
            <a:endParaRPr lang="en-GB" altLang="en-US" sz="1600" dirty="0">
              <a:latin typeface="+mn-lt"/>
            </a:endParaRPr>
          </a:p>
          <a:p>
            <a:pPr>
              <a:spcBef>
                <a:spcPct val="0"/>
              </a:spcBef>
              <a:buFontTx/>
              <a:buNone/>
            </a:pPr>
            <a:r>
              <a:rPr lang="en-GB" altLang="en-US" sz="1600" dirty="0">
                <a:latin typeface="+mn-lt"/>
              </a:rPr>
              <a:t>• write about real events, recording these simply and clearly</a:t>
            </a:r>
          </a:p>
          <a:p>
            <a:pPr>
              <a:spcBef>
                <a:spcPct val="0"/>
              </a:spcBef>
              <a:buFontTx/>
              <a:buNone/>
            </a:pPr>
            <a:endParaRPr lang="en-GB" altLang="en-US" sz="1600" dirty="0">
              <a:latin typeface="+mn-lt"/>
            </a:endParaRPr>
          </a:p>
          <a:p>
            <a:pPr>
              <a:spcBef>
                <a:spcPct val="0"/>
              </a:spcBef>
              <a:buFontTx/>
              <a:buNone/>
            </a:pPr>
            <a:r>
              <a:rPr lang="en-GB" altLang="en-US" sz="1600" dirty="0">
                <a:latin typeface="+mn-lt"/>
              </a:rPr>
              <a:t> • demarcate most sentences in their writing with capital letters and full stops, and use question marks correctly when required </a:t>
            </a:r>
          </a:p>
          <a:p>
            <a:pPr>
              <a:spcBef>
                <a:spcPct val="0"/>
              </a:spcBef>
              <a:buFontTx/>
              <a:buNone/>
            </a:pPr>
            <a:endParaRPr lang="en-GB" altLang="en-US" sz="1600" dirty="0">
              <a:latin typeface="+mn-lt"/>
            </a:endParaRPr>
          </a:p>
          <a:p>
            <a:pPr>
              <a:spcBef>
                <a:spcPct val="0"/>
              </a:spcBef>
              <a:buFontTx/>
              <a:buNone/>
            </a:pPr>
            <a:r>
              <a:rPr lang="en-GB" altLang="en-US" sz="1600" dirty="0">
                <a:latin typeface="+mn-lt"/>
              </a:rPr>
              <a:t>• use present and past tense mostly correctly and consistently </a:t>
            </a:r>
          </a:p>
          <a:p>
            <a:pPr>
              <a:spcBef>
                <a:spcPct val="0"/>
              </a:spcBef>
              <a:buFontTx/>
              <a:buNone/>
            </a:pPr>
            <a:endParaRPr lang="en-GB" altLang="en-US" sz="1600" dirty="0">
              <a:latin typeface="+mn-lt"/>
            </a:endParaRPr>
          </a:p>
          <a:p>
            <a:pPr>
              <a:spcBef>
                <a:spcPct val="0"/>
              </a:spcBef>
              <a:buFontTx/>
              <a:buNone/>
            </a:pPr>
            <a:r>
              <a:rPr lang="en-GB" altLang="en-US" sz="1600" dirty="0">
                <a:latin typeface="+mn-lt"/>
              </a:rPr>
              <a:t>• use co-ordination (e.g. or / and / but) and some subordination (e.g. when / if / that / because) to join clauses </a:t>
            </a:r>
          </a:p>
          <a:p>
            <a:pPr>
              <a:spcBef>
                <a:spcPct val="0"/>
              </a:spcBef>
              <a:buFontTx/>
              <a:buNone/>
            </a:pPr>
            <a:endParaRPr lang="en-GB" altLang="en-US" sz="1600" dirty="0">
              <a:latin typeface="+mn-lt"/>
            </a:endParaRPr>
          </a:p>
          <a:p>
            <a:pPr>
              <a:spcBef>
                <a:spcPct val="0"/>
              </a:spcBef>
              <a:buFontTx/>
              <a:buNone/>
            </a:pPr>
            <a:r>
              <a:rPr lang="en-GB" altLang="en-US" sz="1600" dirty="0">
                <a:latin typeface="+mn-lt"/>
              </a:rPr>
              <a:t>• segment spoken words into phonemes and represent these by graphemes, spelling many of these words correctly and making phonically-plausible attempts at others </a:t>
            </a:r>
          </a:p>
          <a:p>
            <a:pPr>
              <a:spcBef>
                <a:spcPct val="0"/>
              </a:spcBef>
              <a:buFontTx/>
              <a:buNone/>
            </a:pPr>
            <a:endParaRPr lang="en-GB" altLang="en-US" sz="1600" dirty="0">
              <a:latin typeface="+mn-lt"/>
            </a:endParaRPr>
          </a:p>
          <a:p>
            <a:pPr>
              <a:spcBef>
                <a:spcPct val="0"/>
              </a:spcBef>
              <a:buFontTx/>
              <a:buNone/>
            </a:pPr>
            <a:r>
              <a:rPr lang="en-GB" altLang="en-US" sz="1600" dirty="0">
                <a:latin typeface="+mn-lt"/>
              </a:rPr>
              <a:t>• spell many common exception words* </a:t>
            </a:r>
          </a:p>
          <a:p>
            <a:pPr>
              <a:spcBef>
                <a:spcPct val="0"/>
              </a:spcBef>
              <a:buFontTx/>
              <a:buNone/>
            </a:pPr>
            <a:endParaRPr lang="en-GB" altLang="en-US" sz="1600" dirty="0">
              <a:latin typeface="+mn-lt"/>
            </a:endParaRPr>
          </a:p>
          <a:p>
            <a:pPr>
              <a:spcBef>
                <a:spcPct val="0"/>
              </a:spcBef>
              <a:buFontTx/>
              <a:buNone/>
            </a:pPr>
            <a:r>
              <a:rPr lang="en-GB" altLang="en-US" sz="1600" dirty="0">
                <a:latin typeface="+mn-lt"/>
              </a:rPr>
              <a:t>• form capital letters and digits of the correct size, orientation  and relationship to one another and to lower-case letters </a:t>
            </a:r>
          </a:p>
          <a:p>
            <a:pPr>
              <a:spcBef>
                <a:spcPct val="0"/>
              </a:spcBef>
              <a:buFontTx/>
              <a:buNone/>
            </a:pPr>
            <a:endParaRPr lang="en-GB" altLang="en-US" sz="1600" dirty="0">
              <a:latin typeface="+mn-lt"/>
            </a:endParaRPr>
          </a:p>
          <a:p>
            <a:pPr>
              <a:spcBef>
                <a:spcPct val="0"/>
              </a:spcBef>
              <a:buFontTx/>
              <a:buNone/>
            </a:pPr>
            <a:r>
              <a:rPr lang="en-GB" altLang="en-US" sz="1600" dirty="0">
                <a:latin typeface="+mn-lt"/>
              </a:rPr>
              <a:t>• use spacing between words that reflects the size of the letters.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12A432-94D5-4110-B6F2-FF5654FFE023}"/>
              </a:ext>
            </a:extLst>
          </p:cNvPr>
          <p:cNvSpPr txBox="1"/>
          <p:nvPr/>
        </p:nvSpPr>
        <p:spPr>
          <a:xfrm>
            <a:off x="2281844" y="332656"/>
            <a:ext cx="4580312" cy="584775"/>
          </a:xfrm>
          <a:prstGeom prst="rect">
            <a:avLst/>
          </a:prstGeom>
          <a:noFill/>
        </p:spPr>
        <p:txBody>
          <a:bodyPr wrap="square">
            <a:spAutoFit/>
          </a:bodyPr>
          <a:lstStyle/>
          <a:p>
            <a:pPr algn="ctr"/>
            <a:r>
              <a:rPr lang="en-GB" altLang="en-US" sz="3200" b="1" u="sng" cap="none" dirty="0">
                <a:latin typeface="+mj-lt"/>
              </a:rPr>
              <a:t>Reading</a:t>
            </a:r>
            <a:endParaRPr lang="en-GB" sz="3200" dirty="0">
              <a:latin typeface="+mj-lt"/>
            </a:endParaRPr>
          </a:p>
        </p:txBody>
      </p:sp>
      <p:sp>
        <p:nvSpPr>
          <p:cNvPr id="4" name="TextBox 3">
            <a:extLst>
              <a:ext uri="{FF2B5EF4-FFF2-40B4-BE49-F238E27FC236}">
                <a16:creationId xmlns:a16="http://schemas.microsoft.com/office/drawing/2014/main" id="{5742A82E-5138-4813-9426-E652FA7CBB05}"/>
              </a:ext>
            </a:extLst>
          </p:cNvPr>
          <p:cNvSpPr txBox="1"/>
          <p:nvPr/>
        </p:nvSpPr>
        <p:spPr>
          <a:xfrm>
            <a:off x="1907704" y="1628800"/>
            <a:ext cx="5904656" cy="3170099"/>
          </a:xfrm>
          <a:prstGeom prst="rect">
            <a:avLst/>
          </a:prstGeom>
          <a:noFill/>
        </p:spPr>
        <p:txBody>
          <a:bodyPr wrap="square" rtlCol="0">
            <a:spAutoFit/>
          </a:bodyPr>
          <a:lstStyle/>
          <a:p>
            <a:r>
              <a:rPr lang="en-GB" sz="2000" dirty="0"/>
              <a:t>We use guided reading to support children in developing a range of important reading skills. Each child reads in a small group twice a week, with each sessions focusing on a different skill such as fluency, decoding, comprehension, vocabulary and making predictions. This allows us to give children targeted support and help them become increasingly confident and independent readers. </a:t>
            </a:r>
          </a:p>
        </p:txBody>
      </p:sp>
    </p:spTree>
    <p:extLst>
      <p:ext uri="{BB962C8B-B14F-4D97-AF65-F5344CB8AC3E}">
        <p14:creationId xmlns:p14="http://schemas.microsoft.com/office/powerpoint/2010/main" val="3218984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2FE0DA73-A75D-F524-68CD-D01690FA64EC}"/>
              </a:ext>
            </a:extLst>
          </p:cNvPr>
          <p:cNvSpPr>
            <a:spLocks noGrp="1" noChangeArrowheads="1"/>
          </p:cNvSpPr>
          <p:nvPr>
            <p:ph type="title"/>
          </p:nvPr>
        </p:nvSpPr>
        <p:spPr>
          <a:xfrm>
            <a:off x="684213" y="0"/>
            <a:ext cx="6870700" cy="844550"/>
          </a:xfrm>
        </p:spPr>
        <p:txBody>
          <a:bodyPr/>
          <a:lstStyle/>
          <a:p>
            <a:pPr algn="ctr"/>
            <a:r>
              <a:rPr lang="en-GB" altLang="en-US" b="1" u="sng" cap="none" dirty="0"/>
              <a:t>Reading books</a:t>
            </a:r>
          </a:p>
        </p:txBody>
      </p:sp>
      <p:sp>
        <p:nvSpPr>
          <p:cNvPr id="16387" name="Rectangle 3">
            <a:extLst>
              <a:ext uri="{FF2B5EF4-FFF2-40B4-BE49-F238E27FC236}">
                <a16:creationId xmlns:a16="http://schemas.microsoft.com/office/drawing/2014/main" id="{4C1DEB26-B306-3A64-73A4-2CEBD173FE14}"/>
              </a:ext>
            </a:extLst>
          </p:cNvPr>
          <p:cNvSpPr>
            <a:spLocks noGrp="1" noChangeArrowheads="1"/>
          </p:cNvSpPr>
          <p:nvPr>
            <p:ph idx="1"/>
          </p:nvPr>
        </p:nvSpPr>
        <p:spPr>
          <a:xfrm>
            <a:off x="250825" y="908050"/>
            <a:ext cx="8424863" cy="5184775"/>
          </a:xfrm>
        </p:spPr>
        <p:txBody>
          <a:bodyPr/>
          <a:lstStyle/>
          <a:p>
            <a:pPr marL="0" indent="0" algn="ctr">
              <a:buNone/>
              <a:defRPr/>
            </a:pPr>
            <a:r>
              <a:rPr lang="en-GB" sz="2400" dirty="0">
                <a:solidFill>
                  <a:schemeClr val="tx1"/>
                </a:solidFill>
              </a:rPr>
              <a:t>In year 2 the children take responsibility for changing their own books. </a:t>
            </a:r>
          </a:p>
          <a:p>
            <a:pPr>
              <a:defRPr/>
            </a:pPr>
            <a:endParaRPr lang="en-GB" sz="2400" dirty="0">
              <a:solidFill>
                <a:schemeClr val="tx1"/>
              </a:solidFill>
            </a:endParaRPr>
          </a:p>
          <a:p>
            <a:pPr marL="0" indent="0" algn="ctr">
              <a:buFontTx/>
              <a:buNone/>
              <a:defRPr/>
            </a:pPr>
            <a:r>
              <a:rPr lang="en-GB" sz="2400" b="1" dirty="0">
                <a:solidFill>
                  <a:schemeClr val="tx1"/>
                </a:solidFill>
              </a:rPr>
              <a:t>Please ensure that reading record books are in school everyday.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5F0E3083-52E7-7225-DD06-F1DE416E9C19}"/>
              </a:ext>
            </a:extLst>
          </p:cNvPr>
          <p:cNvSpPr>
            <a:spLocks noGrp="1"/>
          </p:cNvSpPr>
          <p:nvPr>
            <p:ph type="title"/>
          </p:nvPr>
        </p:nvSpPr>
        <p:spPr>
          <a:xfrm>
            <a:off x="900113" y="-603250"/>
            <a:ext cx="6870700" cy="1600200"/>
          </a:xfrm>
        </p:spPr>
        <p:txBody>
          <a:bodyPr/>
          <a:lstStyle/>
          <a:p>
            <a:pPr algn="ctr"/>
            <a:r>
              <a:rPr lang="en-GB" altLang="en-US" u="sng" cap="none" dirty="0"/>
              <a:t>Reading - expected</a:t>
            </a:r>
          </a:p>
        </p:txBody>
      </p:sp>
      <p:sp>
        <p:nvSpPr>
          <p:cNvPr id="4" name="Content Placeholder 3">
            <a:extLst>
              <a:ext uri="{FF2B5EF4-FFF2-40B4-BE49-F238E27FC236}">
                <a16:creationId xmlns:a16="http://schemas.microsoft.com/office/drawing/2014/main" id="{FA30826C-7939-09B3-B35B-9CFC832A4A5C}"/>
              </a:ext>
            </a:extLst>
          </p:cNvPr>
          <p:cNvSpPr>
            <a:spLocks noGrp="1"/>
          </p:cNvSpPr>
          <p:nvPr>
            <p:ph idx="1"/>
          </p:nvPr>
        </p:nvSpPr>
        <p:spPr>
          <a:xfrm>
            <a:off x="223838" y="981075"/>
            <a:ext cx="8926512" cy="4535488"/>
          </a:xfrm>
        </p:spPr>
        <p:txBody>
          <a:bodyPr>
            <a:normAutofit fontScale="85000" lnSpcReduction="10000"/>
          </a:bodyPr>
          <a:lstStyle/>
          <a:p>
            <a:pPr marL="0" indent="0">
              <a:buFontTx/>
              <a:buNone/>
              <a:defRPr/>
            </a:pPr>
            <a:r>
              <a:rPr lang="en-GB" sz="1800" dirty="0">
                <a:solidFill>
                  <a:schemeClr val="tx1"/>
                </a:solidFill>
              </a:rPr>
              <a:t>The pupil can:</a:t>
            </a:r>
          </a:p>
          <a:p>
            <a:pPr marL="0" indent="0">
              <a:buFontTx/>
              <a:buNone/>
              <a:defRPr/>
            </a:pPr>
            <a:r>
              <a:rPr lang="en-GB" sz="1800" dirty="0">
                <a:solidFill>
                  <a:schemeClr val="tx1"/>
                </a:solidFill>
              </a:rPr>
              <a:t>• read accurately most words of two or more syllables</a:t>
            </a:r>
          </a:p>
          <a:p>
            <a:pPr marL="0" indent="0">
              <a:buFontTx/>
              <a:buNone/>
              <a:defRPr/>
            </a:pPr>
            <a:r>
              <a:rPr lang="en-GB" sz="1800" dirty="0">
                <a:solidFill>
                  <a:schemeClr val="tx1"/>
                </a:solidFill>
              </a:rPr>
              <a:t>• read most words containing common suffixes*</a:t>
            </a:r>
          </a:p>
          <a:p>
            <a:pPr marL="0" indent="0">
              <a:buFontTx/>
              <a:buNone/>
              <a:defRPr/>
            </a:pPr>
            <a:r>
              <a:rPr lang="en-GB" sz="1800" dirty="0">
                <a:solidFill>
                  <a:schemeClr val="tx1"/>
                </a:solidFill>
              </a:rPr>
              <a:t>• read most common exception words.*</a:t>
            </a:r>
          </a:p>
          <a:p>
            <a:pPr marL="0" indent="0">
              <a:buFontTx/>
              <a:buNone/>
              <a:defRPr/>
            </a:pPr>
            <a:endParaRPr lang="en-GB" sz="1800" dirty="0">
              <a:solidFill>
                <a:schemeClr val="tx1"/>
              </a:solidFill>
            </a:endParaRPr>
          </a:p>
          <a:p>
            <a:pPr marL="0" indent="0">
              <a:buFontTx/>
              <a:buNone/>
              <a:defRPr/>
            </a:pPr>
            <a:r>
              <a:rPr lang="en-GB" sz="1800" dirty="0">
                <a:solidFill>
                  <a:schemeClr val="tx1"/>
                </a:solidFill>
              </a:rPr>
              <a:t>In age-appropriate books, the pupil can:</a:t>
            </a:r>
          </a:p>
          <a:p>
            <a:pPr>
              <a:defRPr/>
            </a:pPr>
            <a:r>
              <a:rPr lang="en-GB" sz="1800" dirty="0">
                <a:solidFill>
                  <a:schemeClr val="tx1"/>
                </a:solidFill>
              </a:rPr>
              <a:t> read most words accurately without overt sounding and blending, and sufficiently fluently to allow them to focus on their understanding rather than on decoding individual words</a:t>
            </a:r>
          </a:p>
          <a:p>
            <a:pPr>
              <a:defRPr/>
            </a:pPr>
            <a:r>
              <a:rPr lang="en-GB" sz="1800" dirty="0">
                <a:solidFill>
                  <a:schemeClr val="tx1"/>
                </a:solidFill>
              </a:rPr>
              <a:t>sound out most unfamiliar words accurately, without undue hesitation.</a:t>
            </a:r>
          </a:p>
          <a:p>
            <a:pPr>
              <a:defRPr/>
            </a:pPr>
            <a:endParaRPr lang="en-GB" sz="1800" dirty="0">
              <a:solidFill>
                <a:schemeClr val="tx1"/>
              </a:solidFill>
            </a:endParaRPr>
          </a:p>
          <a:p>
            <a:pPr>
              <a:defRPr/>
            </a:pPr>
            <a:r>
              <a:rPr lang="en-GB" sz="1800" dirty="0">
                <a:solidFill>
                  <a:schemeClr val="tx1"/>
                </a:solidFill>
              </a:rPr>
              <a:t>In a book that they can already read fluently, the pupil can:</a:t>
            </a:r>
          </a:p>
          <a:p>
            <a:pPr>
              <a:defRPr/>
            </a:pPr>
            <a:r>
              <a:rPr lang="en-GB" sz="1800" dirty="0">
                <a:solidFill>
                  <a:schemeClr val="tx1"/>
                </a:solidFill>
              </a:rPr>
              <a:t> check it makes sense to them, correcting any inaccurate reading</a:t>
            </a:r>
          </a:p>
          <a:p>
            <a:pPr>
              <a:defRPr/>
            </a:pPr>
            <a:r>
              <a:rPr lang="en-GB" sz="1800" dirty="0">
                <a:solidFill>
                  <a:schemeClr val="tx1"/>
                </a:solidFill>
              </a:rPr>
              <a:t> answer questions and make some inferences</a:t>
            </a:r>
          </a:p>
          <a:p>
            <a:pPr>
              <a:defRPr/>
            </a:pPr>
            <a:r>
              <a:rPr lang="en-GB" sz="1800" dirty="0">
                <a:solidFill>
                  <a:schemeClr val="tx1"/>
                </a:solidFill>
              </a:rPr>
              <a:t>                  explain what has happened so far in what they have read.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2E746958-4817-DA15-0916-157E81A91A48}"/>
              </a:ext>
            </a:extLst>
          </p:cNvPr>
          <p:cNvSpPr>
            <a:spLocks noGrp="1" noChangeArrowheads="1"/>
          </p:cNvSpPr>
          <p:nvPr>
            <p:ph type="title" idx="4294967295"/>
          </p:nvPr>
        </p:nvSpPr>
        <p:spPr>
          <a:xfrm>
            <a:off x="0" y="188913"/>
            <a:ext cx="8388350" cy="360362"/>
          </a:xfrm>
        </p:spPr>
        <p:txBody>
          <a:bodyPr>
            <a:normAutofit fontScale="90000"/>
          </a:bodyPr>
          <a:lstStyle/>
          <a:p>
            <a:pPr algn="ctr" eaLnBrk="1" hangingPunct="1"/>
            <a:r>
              <a:rPr lang="en-GB" altLang="en-US" sz="4000" b="1" u="sng" cap="none" dirty="0"/>
              <a:t>Science</a:t>
            </a:r>
          </a:p>
        </p:txBody>
      </p:sp>
      <p:sp>
        <p:nvSpPr>
          <p:cNvPr id="5" name="TextBox 4">
            <a:extLst>
              <a:ext uri="{FF2B5EF4-FFF2-40B4-BE49-F238E27FC236}">
                <a16:creationId xmlns:a16="http://schemas.microsoft.com/office/drawing/2014/main" id="{9A1E9FE2-2289-42EE-AC32-314F00BB3BE6}"/>
              </a:ext>
            </a:extLst>
          </p:cNvPr>
          <p:cNvSpPr txBox="1"/>
          <p:nvPr/>
        </p:nvSpPr>
        <p:spPr>
          <a:xfrm>
            <a:off x="1259632" y="1052737"/>
            <a:ext cx="6696744" cy="4612738"/>
          </a:xfrm>
          <a:prstGeom prst="rect">
            <a:avLst/>
          </a:prstGeom>
          <a:noFill/>
        </p:spPr>
        <p:txBody>
          <a:bodyPr wrap="square">
            <a:spAutoFit/>
          </a:bodyPr>
          <a:lstStyle/>
          <a:p>
            <a:pPr>
              <a:lnSpc>
                <a:spcPct val="107000"/>
              </a:lnSpc>
              <a:spcAft>
                <a:spcPts val="800"/>
              </a:spcAft>
            </a:pPr>
            <a:r>
              <a:rPr lang="en-GB" sz="2000" dirty="0">
                <a:effectLst/>
                <a:ea typeface="Calibri" panose="020F0502020204030204" pitchFamily="34" charset="0"/>
                <a:cs typeface="Times New Roman" panose="02020603050405020304" pitchFamily="18" charset="0"/>
              </a:rPr>
              <a:t>The science curriculum in year 2 is taught</a:t>
            </a:r>
          </a:p>
          <a:p>
            <a:pPr>
              <a:lnSpc>
                <a:spcPct val="107000"/>
              </a:lnSpc>
              <a:spcAft>
                <a:spcPts val="800"/>
              </a:spcAft>
            </a:pPr>
            <a:r>
              <a:rPr lang="en-GB" sz="2000" dirty="0">
                <a:effectLst/>
                <a:ea typeface="Calibri" panose="020F0502020204030204" pitchFamily="34" charset="0"/>
                <a:cs typeface="Times New Roman" panose="02020603050405020304" pitchFamily="18" charset="0"/>
              </a:rPr>
              <a:t> in units. They are called: </a:t>
            </a:r>
          </a:p>
          <a:p>
            <a:pPr marL="342900" lvl="0" indent="-342900">
              <a:lnSpc>
                <a:spcPct val="107000"/>
              </a:lnSpc>
              <a:spcAft>
                <a:spcPts val="800"/>
              </a:spcAft>
              <a:buFont typeface="Wingdings 3" panose="05040102010807070707" pitchFamily="18" charset="2"/>
              <a:buChar char=""/>
              <a:tabLst>
                <a:tab pos="457200" algn="l"/>
              </a:tabLst>
            </a:pPr>
            <a:r>
              <a:rPr lang="en-GB" sz="2000" dirty="0">
                <a:effectLst/>
                <a:ea typeface="Calibri" panose="020F0502020204030204" pitchFamily="34" charset="0"/>
                <a:cs typeface="Times New Roman" panose="02020603050405020304" pitchFamily="18" charset="0"/>
              </a:rPr>
              <a:t>Living things and their habitats</a:t>
            </a:r>
          </a:p>
          <a:p>
            <a:pPr marL="342900" lvl="0" indent="-342900">
              <a:lnSpc>
                <a:spcPct val="107000"/>
              </a:lnSpc>
              <a:spcAft>
                <a:spcPts val="800"/>
              </a:spcAft>
              <a:buFont typeface="Wingdings 3" panose="05040102010807070707" pitchFamily="18" charset="2"/>
              <a:buChar char=""/>
              <a:tabLst>
                <a:tab pos="457200" algn="l"/>
              </a:tabLst>
            </a:pPr>
            <a:r>
              <a:rPr lang="en-GB" sz="2000" dirty="0">
                <a:effectLst/>
                <a:ea typeface="Calibri" panose="020F0502020204030204" pitchFamily="34" charset="0"/>
                <a:cs typeface="Times New Roman" panose="02020603050405020304" pitchFamily="18" charset="0"/>
              </a:rPr>
              <a:t>Animals including Humans </a:t>
            </a:r>
          </a:p>
          <a:p>
            <a:pPr marL="342900" lvl="0" indent="-342900">
              <a:lnSpc>
                <a:spcPct val="107000"/>
              </a:lnSpc>
              <a:spcAft>
                <a:spcPts val="800"/>
              </a:spcAft>
              <a:buFont typeface="Wingdings 3" panose="05040102010807070707" pitchFamily="18" charset="2"/>
              <a:buChar char=""/>
              <a:tabLst>
                <a:tab pos="457200" algn="l"/>
              </a:tabLst>
            </a:pPr>
            <a:r>
              <a:rPr lang="en-GB" sz="2000" dirty="0">
                <a:effectLst/>
                <a:ea typeface="Calibri" panose="020F0502020204030204" pitchFamily="34" charset="0"/>
                <a:cs typeface="Times New Roman" panose="02020603050405020304" pitchFamily="18" charset="0"/>
              </a:rPr>
              <a:t>Use of Everyday Materials </a:t>
            </a:r>
          </a:p>
          <a:p>
            <a:pPr marL="342900" lvl="0" indent="-342900">
              <a:lnSpc>
                <a:spcPct val="107000"/>
              </a:lnSpc>
              <a:spcAft>
                <a:spcPts val="800"/>
              </a:spcAft>
              <a:buFont typeface="Wingdings 3" panose="05040102010807070707" pitchFamily="18" charset="2"/>
              <a:buChar char=""/>
              <a:tabLst>
                <a:tab pos="457200" algn="l"/>
              </a:tabLst>
            </a:pPr>
            <a:r>
              <a:rPr lang="en-GB" sz="2000" dirty="0">
                <a:effectLst/>
                <a:ea typeface="Calibri" panose="020F0502020204030204" pitchFamily="34" charset="0"/>
                <a:cs typeface="Times New Roman" panose="02020603050405020304" pitchFamily="18" charset="0"/>
              </a:rPr>
              <a:t>Plants </a:t>
            </a:r>
          </a:p>
          <a:p>
            <a:pPr marL="342900" lvl="0" indent="-342900">
              <a:lnSpc>
                <a:spcPct val="107000"/>
              </a:lnSpc>
              <a:spcAft>
                <a:spcPts val="800"/>
              </a:spcAft>
              <a:buFont typeface="Wingdings 3" panose="05040102010807070707" pitchFamily="18" charset="2"/>
              <a:buChar char=""/>
              <a:tabLst>
                <a:tab pos="457200" algn="l"/>
              </a:tabLst>
            </a:pPr>
            <a:r>
              <a:rPr lang="en-GB" sz="2000" dirty="0">
                <a:effectLst/>
                <a:ea typeface="Calibri" panose="020F0502020204030204" pitchFamily="34" charset="0"/>
                <a:cs typeface="Times New Roman" panose="02020603050405020304" pitchFamily="18" charset="0"/>
              </a:rPr>
              <a:t>Minibeasts </a:t>
            </a:r>
          </a:p>
          <a:p>
            <a:pPr marL="342900" lvl="0" indent="-342900">
              <a:lnSpc>
                <a:spcPct val="107000"/>
              </a:lnSpc>
              <a:spcAft>
                <a:spcPts val="800"/>
              </a:spcAft>
              <a:buFont typeface="Wingdings 3" panose="05040102010807070707" pitchFamily="18" charset="2"/>
              <a:buChar char=""/>
              <a:tabLst>
                <a:tab pos="457200" algn="l"/>
              </a:tabLst>
            </a:pPr>
            <a:r>
              <a:rPr lang="en-GB" sz="2000" dirty="0">
                <a:effectLst/>
                <a:ea typeface="Calibri" panose="020F0502020204030204" pitchFamily="34" charset="0"/>
                <a:cs typeface="Times New Roman" panose="02020603050405020304" pitchFamily="18" charset="0"/>
              </a:rPr>
              <a:t>Scientists and Inventors </a:t>
            </a:r>
          </a:p>
          <a:p>
            <a:pPr lvl="0">
              <a:lnSpc>
                <a:spcPct val="107000"/>
              </a:lnSpc>
              <a:spcAft>
                <a:spcPts val="800"/>
              </a:spcAft>
              <a:tabLst>
                <a:tab pos="457200" algn="l"/>
              </a:tabLst>
            </a:pPr>
            <a:endParaRPr lang="en-GB" sz="2000" dirty="0">
              <a:effectLst/>
              <a:ea typeface="Calibri" panose="020F0502020204030204" pitchFamily="34" charset="0"/>
              <a:cs typeface="Times New Roman" panose="02020603050405020304" pitchFamily="18" charset="0"/>
            </a:endParaRPr>
          </a:p>
          <a:p>
            <a:pPr>
              <a:lnSpc>
                <a:spcPct val="107000"/>
              </a:lnSpc>
              <a:spcAft>
                <a:spcPts val="800"/>
              </a:spcAft>
            </a:pPr>
            <a:r>
              <a:rPr lang="en-GB" sz="2000" dirty="0">
                <a:effectLst/>
                <a:ea typeface="Calibri" panose="020F0502020204030204" pitchFamily="34" charset="0"/>
                <a:cs typeface="Times New Roman" panose="02020603050405020304" pitchFamily="18" charset="0"/>
              </a:rPr>
              <a:t>The children use first hand experience through investigation to record and make conclusions.</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A6E164E5-B1CE-67F8-C9AA-062AF9AC91DC}"/>
              </a:ext>
            </a:extLst>
          </p:cNvPr>
          <p:cNvSpPr>
            <a:spLocks noGrp="1" noChangeArrowheads="1"/>
          </p:cNvSpPr>
          <p:nvPr>
            <p:ph type="title" idx="4294967295"/>
          </p:nvPr>
        </p:nvSpPr>
        <p:spPr>
          <a:xfrm>
            <a:off x="0" y="188913"/>
            <a:ext cx="8496300" cy="863600"/>
          </a:xfrm>
        </p:spPr>
        <p:txBody>
          <a:bodyPr>
            <a:normAutofit/>
          </a:bodyPr>
          <a:lstStyle/>
          <a:p>
            <a:pPr algn="ctr" eaLnBrk="1" hangingPunct="1"/>
            <a:r>
              <a:rPr lang="en-GB" altLang="en-US" sz="3200" b="1" u="sng" cap="none" dirty="0"/>
              <a:t>Personal development and wellbeing </a:t>
            </a:r>
          </a:p>
        </p:txBody>
      </p:sp>
      <p:sp>
        <p:nvSpPr>
          <p:cNvPr id="6" name="TextBox 5">
            <a:extLst>
              <a:ext uri="{FF2B5EF4-FFF2-40B4-BE49-F238E27FC236}">
                <a16:creationId xmlns:a16="http://schemas.microsoft.com/office/drawing/2014/main" id="{F52E1FAC-99C8-4250-863C-92E8EEE598C3}"/>
              </a:ext>
            </a:extLst>
          </p:cNvPr>
          <p:cNvSpPr txBox="1"/>
          <p:nvPr/>
        </p:nvSpPr>
        <p:spPr>
          <a:xfrm>
            <a:off x="179512" y="1196752"/>
            <a:ext cx="8712968" cy="4180825"/>
          </a:xfrm>
          <a:prstGeom prst="rect">
            <a:avLst/>
          </a:prstGeom>
          <a:noFill/>
        </p:spPr>
        <p:txBody>
          <a:bodyPr wrap="square">
            <a:spAutoFit/>
          </a:bodyPr>
          <a:lstStyle/>
          <a:p>
            <a:pPr>
              <a:lnSpc>
                <a:spcPct val="107000"/>
              </a:lnSpc>
              <a:spcAft>
                <a:spcPts val="800"/>
              </a:spcAft>
            </a:pPr>
            <a:r>
              <a:rPr lang="en-GB" sz="2000" dirty="0">
                <a:effectLst/>
                <a:ea typeface="Calibri" panose="020F0502020204030204" pitchFamily="34" charset="0"/>
                <a:cs typeface="Times New Roman" panose="02020603050405020304" pitchFamily="18" charset="0"/>
              </a:rPr>
              <a:t>Each week, children participate in PSHE activities that support </a:t>
            </a:r>
          </a:p>
          <a:p>
            <a:pPr>
              <a:lnSpc>
                <a:spcPct val="107000"/>
              </a:lnSpc>
              <a:spcAft>
                <a:spcPts val="800"/>
              </a:spcAft>
            </a:pPr>
            <a:r>
              <a:rPr lang="en-GB" sz="2000" dirty="0">
                <a:effectLst/>
                <a:ea typeface="Calibri" panose="020F0502020204030204" pitchFamily="34" charset="0"/>
                <a:cs typeface="Times New Roman" panose="02020603050405020304" pitchFamily="18" charset="0"/>
              </a:rPr>
              <a:t>their personal, social and emotional development.</a:t>
            </a:r>
          </a:p>
          <a:p>
            <a:pPr>
              <a:lnSpc>
                <a:spcPct val="107000"/>
              </a:lnSpc>
              <a:spcAft>
                <a:spcPts val="800"/>
              </a:spcAft>
            </a:pPr>
            <a:endParaRPr lang="en-GB" sz="2000" dirty="0">
              <a:effectLst/>
              <a:ea typeface="Calibri" panose="020F0502020204030204" pitchFamily="34" charset="0"/>
              <a:cs typeface="Times New Roman" panose="02020603050405020304" pitchFamily="18" charset="0"/>
            </a:endParaRPr>
          </a:p>
          <a:p>
            <a:pPr>
              <a:lnSpc>
                <a:spcPct val="107000"/>
              </a:lnSpc>
              <a:spcAft>
                <a:spcPts val="800"/>
              </a:spcAft>
            </a:pPr>
            <a:r>
              <a:rPr lang="en-GB" sz="2000" dirty="0">
                <a:effectLst/>
                <a:ea typeface="Calibri" panose="020F0502020204030204" pitchFamily="34" charset="0"/>
                <a:cs typeface="Times New Roman" panose="02020603050405020304" pitchFamily="18" charset="0"/>
              </a:rPr>
              <a:t>These sessions help children to:</a:t>
            </a:r>
          </a:p>
          <a:p>
            <a:pPr marL="342900" lvl="0" indent="-342900">
              <a:lnSpc>
                <a:spcPct val="107000"/>
              </a:lnSpc>
              <a:spcAft>
                <a:spcPts val="800"/>
              </a:spcAft>
              <a:buFont typeface="Arial" panose="020B0604020202020204" pitchFamily="34" charset="0"/>
              <a:buChar char="•"/>
              <a:tabLst>
                <a:tab pos="457200" algn="l"/>
              </a:tabLst>
            </a:pPr>
            <a:r>
              <a:rPr lang="en-GB" sz="2000" dirty="0">
                <a:effectLst/>
                <a:ea typeface="Calibri" panose="020F0502020204030204" pitchFamily="34" charset="0"/>
                <a:cs typeface="Times New Roman" panose="02020603050405020304" pitchFamily="18" charset="0"/>
              </a:rPr>
              <a:t>Build confidence and resilience.</a:t>
            </a:r>
          </a:p>
          <a:p>
            <a:pPr marL="342900" lvl="0" indent="-342900">
              <a:lnSpc>
                <a:spcPct val="107000"/>
              </a:lnSpc>
              <a:spcAft>
                <a:spcPts val="800"/>
              </a:spcAft>
              <a:buFont typeface="Arial" panose="020B0604020202020204" pitchFamily="34" charset="0"/>
              <a:buChar char="•"/>
              <a:tabLst>
                <a:tab pos="457200" algn="l"/>
              </a:tabLst>
            </a:pPr>
            <a:r>
              <a:rPr lang="en-GB" sz="2000" dirty="0">
                <a:effectLst/>
                <a:ea typeface="Calibri" panose="020F0502020204030204" pitchFamily="34" charset="0"/>
                <a:cs typeface="Times New Roman" panose="02020603050405020304" pitchFamily="18" charset="0"/>
              </a:rPr>
              <a:t>Develop positive friendships.</a:t>
            </a:r>
          </a:p>
          <a:p>
            <a:pPr marL="342900" lvl="0" indent="-342900">
              <a:lnSpc>
                <a:spcPct val="107000"/>
              </a:lnSpc>
              <a:spcAft>
                <a:spcPts val="800"/>
              </a:spcAft>
              <a:buFont typeface="Arial" panose="020B0604020202020204" pitchFamily="34" charset="0"/>
              <a:buChar char="•"/>
              <a:tabLst>
                <a:tab pos="457200" algn="l"/>
              </a:tabLst>
            </a:pPr>
            <a:r>
              <a:rPr lang="en-GB" sz="2000" dirty="0">
                <a:effectLst/>
                <a:ea typeface="Calibri" panose="020F0502020204030204" pitchFamily="34" charset="0"/>
                <a:cs typeface="Times New Roman" panose="02020603050405020304" pitchFamily="18" charset="0"/>
              </a:rPr>
              <a:t>Learn effective teamwork skills.</a:t>
            </a:r>
          </a:p>
          <a:p>
            <a:pPr marL="342900" lvl="0" indent="-342900">
              <a:lnSpc>
                <a:spcPct val="107000"/>
              </a:lnSpc>
              <a:spcAft>
                <a:spcPts val="800"/>
              </a:spcAft>
              <a:buFont typeface="Arial" panose="020B0604020202020204" pitchFamily="34" charset="0"/>
              <a:buChar char="•"/>
              <a:tabLst>
                <a:tab pos="457200" algn="l"/>
              </a:tabLst>
            </a:pPr>
            <a:r>
              <a:rPr lang="en-GB" sz="2000" dirty="0">
                <a:effectLst/>
                <a:ea typeface="Calibri" panose="020F0502020204030204" pitchFamily="34" charset="0"/>
                <a:cs typeface="Times New Roman" panose="02020603050405020304" pitchFamily="18" charset="0"/>
              </a:rPr>
              <a:t>Express their thoughts and feelings respectfully.</a:t>
            </a:r>
          </a:p>
          <a:p>
            <a:pPr marL="342900" lvl="0" indent="-342900">
              <a:lnSpc>
                <a:spcPct val="107000"/>
              </a:lnSpc>
              <a:spcAft>
                <a:spcPts val="800"/>
              </a:spcAft>
              <a:buFont typeface="Arial" panose="020B0604020202020204" pitchFamily="34" charset="0"/>
              <a:buChar char="•"/>
              <a:tabLst>
                <a:tab pos="457200" algn="l"/>
              </a:tabLst>
            </a:pPr>
            <a:r>
              <a:rPr lang="en-GB" sz="2000" dirty="0">
                <a:effectLst/>
                <a:ea typeface="Calibri" panose="020F0502020204030204" pitchFamily="34" charset="0"/>
                <a:cs typeface="Times New Roman" panose="02020603050405020304" pitchFamily="18" charset="0"/>
              </a:rPr>
              <a:t>Explore strategies for resolving problems and managing challenges.</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90BB624A-28F3-2667-7DF3-6176625E9D8E}"/>
              </a:ext>
            </a:extLst>
          </p:cNvPr>
          <p:cNvSpPr>
            <a:spLocks noGrp="1" noChangeArrowheads="1"/>
          </p:cNvSpPr>
          <p:nvPr>
            <p:ph type="title"/>
          </p:nvPr>
        </p:nvSpPr>
        <p:spPr>
          <a:xfrm>
            <a:off x="611188" y="260350"/>
            <a:ext cx="6870700" cy="771525"/>
          </a:xfrm>
          <a:noFill/>
        </p:spPr>
        <p:txBody>
          <a:bodyPr/>
          <a:lstStyle/>
          <a:p>
            <a:pPr algn="ctr" eaLnBrk="1" hangingPunct="1"/>
            <a:r>
              <a:rPr lang="en-GB" altLang="en-US" b="1" u="sng" cap="none" dirty="0"/>
              <a:t>Music</a:t>
            </a:r>
          </a:p>
        </p:txBody>
      </p:sp>
      <p:sp>
        <p:nvSpPr>
          <p:cNvPr id="29699" name="Content Placeholder 2">
            <a:extLst>
              <a:ext uri="{FF2B5EF4-FFF2-40B4-BE49-F238E27FC236}">
                <a16:creationId xmlns:a16="http://schemas.microsoft.com/office/drawing/2014/main" id="{BF09BB0C-255D-3ED6-4D11-DB774CF3CE0F}"/>
              </a:ext>
            </a:extLst>
          </p:cNvPr>
          <p:cNvSpPr>
            <a:spLocks noGrp="1"/>
          </p:cNvSpPr>
          <p:nvPr>
            <p:ph idx="1"/>
          </p:nvPr>
        </p:nvSpPr>
        <p:spPr>
          <a:xfrm>
            <a:off x="685800" y="1700213"/>
            <a:ext cx="7696200" cy="3786187"/>
          </a:xfrm>
        </p:spPr>
        <p:txBody>
          <a:bodyPr>
            <a:normAutofit/>
          </a:bodyPr>
          <a:lstStyle/>
          <a:p>
            <a:r>
              <a:rPr lang="en-GB" altLang="en-US" sz="2400" dirty="0">
                <a:solidFill>
                  <a:schemeClr val="tx1"/>
                </a:solidFill>
              </a:rPr>
              <a:t>The children have a weekly music lesson with Mrs Law where they practise singing, compositional and listening skills.</a:t>
            </a:r>
          </a:p>
          <a:p>
            <a:endParaRPr lang="en-GB" altLang="en-US" sz="2400" dirty="0">
              <a:solidFill>
                <a:schemeClr val="tx1"/>
              </a:solidFill>
            </a:endParaRPr>
          </a:p>
          <a:p>
            <a:r>
              <a:rPr lang="en-GB" altLang="en-US" sz="2400" dirty="0">
                <a:solidFill>
                  <a:schemeClr val="tx1"/>
                </a:solidFill>
              </a:rPr>
              <a:t>They will also begin to learn to play the recorder. A letter will be sent home.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68056A6C-84CF-2EAD-7B59-372E22266FCA}"/>
              </a:ext>
            </a:extLst>
          </p:cNvPr>
          <p:cNvSpPr>
            <a:spLocks noGrp="1" noChangeArrowheads="1"/>
          </p:cNvSpPr>
          <p:nvPr>
            <p:ph type="title"/>
          </p:nvPr>
        </p:nvSpPr>
        <p:spPr>
          <a:xfrm>
            <a:off x="684213" y="188913"/>
            <a:ext cx="6870700" cy="771525"/>
          </a:xfrm>
        </p:spPr>
        <p:txBody>
          <a:bodyPr/>
          <a:lstStyle/>
          <a:p>
            <a:pPr algn="ctr"/>
            <a:r>
              <a:rPr lang="en-GB" altLang="en-US" b="1" u="sng" cap="none" dirty="0">
                <a:latin typeface="Trebuchet MS" panose="020B0603020202020204" pitchFamily="34" charset="0"/>
              </a:rPr>
              <a:t>Homework</a:t>
            </a:r>
          </a:p>
        </p:txBody>
      </p:sp>
      <p:sp>
        <p:nvSpPr>
          <p:cNvPr id="30723" name="Rectangle 3">
            <a:extLst>
              <a:ext uri="{FF2B5EF4-FFF2-40B4-BE49-F238E27FC236}">
                <a16:creationId xmlns:a16="http://schemas.microsoft.com/office/drawing/2014/main" id="{096C1C66-EB68-F924-BCD4-BB79161F9E19}"/>
              </a:ext>
            </a:extLst>
          </p:cNvPr>
          <p:cNvSpPr>
            <a:spLocks noGrp="1" noChangeArrowheads="1"/>
          </p:cNvSpPr>
          <p:nvPr>
            <p:ph idx="1"/>
          </p:nvPr>
        </p:nvSpPr>
        <p:spPr>
          <a:xfrm>
            <a:off x="611560" y="1052736"/>
            <a:ext cx="7632700" cy="4176464"/>
          </a:xfrm>
        </p:spPr>
        <p:txBody>
          <a:bodyPr/>
          <a:lstStyle/>
          <a:p>
            <a:pPr marL="0" indent="0" algn="ctr">
              <a:buNone/>
            </a:pPr>
            <a:r>
              <a:rPr lang="en-GB" altLang="en-US" sz="2800" dirty="0">
                <a:solidFill>
                  <a:schemeClr val="tx1"/>
                </a:solidFill>
              </a:rPr>
              <a:t>After half term the learning log tasks will published on the year 2 part of the website. Learning log work is based on our foundation subjects.  If work is completed, please return by Tuesday and we will</a:t>
            </a:r>
            <a:r>
              <a:rPr lang="en-GB" altLang="en-US" sz="2800" b="1" u="sng" dirty="0">
                <a:solidFill>
                  <a:schemeClr val="tx1"/>
                </a:solidFill>
              </a:rPr>
              <a:t> aim </a:t>
            </a:r>
            <a:r>
              <a:rPr lang="en-GB" altLang="en-US" sz="2800" dirty="0">
                <a:solidFill>
                  <a:schemeClr val="tx1"/>
                </a:solidFill>
              </a:rPr>
              <a:t>to send Learning Logs home by Friday.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344CB80E-D4A1-10CD-5CA7-D2B5361E9DFB}"/>
              </a:ext>
            </a:extLst>
          </p:cNvPr>
          <p:cNvSpPr>
            <a:spLocks noGrp="1" noChangeArrowheads="1"/>
          </p:cNvSpPr>
          <p:nvPr>
            <p:ph type="title"/>
          </p:nvPr>
        </p:nvSpPr>
        <p:spPr>
          <a:xfrm>
            <a:off x="180975" y="1484313"/>
            <a:ext cx="8137525" cy="3313112"/>
          </a:xfrm>
        </p:spPr>
        <p:txBody>
          <a:bodyPr/>
          <a:lstStyle/>
          <a:p>
            <a:r>
              <a:rPr lang="en-GB" altLang="ja-JP" sz="2400" cap="none" dirty="0">
                <a:latin typeface="+mn-lt"/>
                <a:ea typeface="MS PGothic" panose="020B0600070205080204" pitchFamily="34" charset="-128"/>
              </a:rPr>
              <a:t>It is important that parents and the staff work together. We have parents evening twice a year.</a:t>
            </a:r>
            <a:br>
              <a:rPr lang="en-GB" altLang="ja-JP" sz="2400" cap="none" dirty="0">
                <a:latin typeface="+mn-lt"/>
                <a:ea typeface="MS PGothic" panose="020B0600070205080204" pitchFamily="34" charset="-128"/>
              </a:rPr>
            </a:br>
            <a:br>
              <a:rPr lang="en-GB" altLang="ja-JP" sz="2400" cap="none" dirty="0">
                <a:latin typeface="+mn-lt"/>
                <a:ea typeface="MS PGothic" panose="020B0600070205080204" pitchFamily="34" charset="-128"/>
              </a:rPr>
            </a:br>
            <a:r>
              <a:rPr lang="en-GB" altLang="ja-JP" sz="2400" cap="none" dirty="0">
                <a:latin typeface="+mn-lt"/>
                <a:ea typeface="MS PGothic" panose="020B0600070205080204" pitchFamily="34" charset="-128"/>
              </a:rPr>
              <a:t>Please don’t feel that this is the only time you can come in and talk to us. You can make an appointment to come and have a chat at a convenient time.</a:t>
            </a:r>
            <a:endParaRPr lang="en-GB" altLang="en-US" sz="2400" cap="none" dirty="0">
              <a:latin typeface="+mn-lt"/>
            </a:endParaRPr>
          </a:p>
        </p:txBody>
      </p:sp>
      <p:sp>
        <p:nvSpPr>
          <p:cNvPr id="31747" name="Rectangle 5">
            <a:extLst>
              <a:ext uri="{FF2B5EF4-FFF2-40B4-BE49-F238E27FC236}">
                <a16:creationId xmlns:a16="http://schemas.microsoft.com/office/drawing/2014/main" id="{A0A2E261-CBE4-EAF2-C46B-40BFDF8221AD}"/>
              </a:ext>
            </a:extLst>
          </p:cNvPr>
          <p:cNvSpPr>
            <a:spLocks noChangeArrowheads="1"/>
          </p:cNvSpPr>
          <p:nvPr/>
        </p:nvSpPr>
        <p:spPr bwMode="auto">
          <a:xfrm>
            <a:off x="539750" y="115888"/>
            <a:ext cx="7129463"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Comic Sans MS" panose="030F0702030302020204" pitchFamily="66" charset="0"/>
                <a:cs typeface="Arial" panose="020B0604020202020204" pitchFamily="34" charset="0"/>
              </a:defRPr>
            </a:lvl1pPr>
            <a:lvl2pPr marL="742950" indent="-285750">
              <a:spcBef>
                <a:spcPct val="20000"/>
              </a:spcBef>
              <a:buChar char="–"/>
              <a:defRPr sz="2800">
                <a:solidFill>
                  <a:schemeClr val="tx1"/>
                </a:solidFill>
                <a:latin typeface="Comic Sans MS" panose="030F0702030302020204" pitchFamily="66" charset="0"/>
                <a:cs typeface="Arial" panose="020B0604020202020204" pitchFamily="34" charset="0"/>
              </a:defRPr>
            </a:lvl2pPr>
            <a:lvl3pPr marL="1143000" indent="-228600">
              <a:spcBef>
                <a:spcPct val="20000"/>
              </a:spcBef>
              <a:buChar char="•"/>
              <a:defRPr sz="2400">
                <a:solidFill>
                  <a:schemeClr val="tx1"/>
                </a:solidFill>
                <a:latin typeface="Comic Sans MS" panose="030F0702030302020204" pitchFamily="66" charset="0"/>
                <a:cs typeface="Arial" panose="020B0604020202020204" pitchFamily="34" charset="0"/>
              </a:defRPr>
            </a:lvl3pPr>
            <a:lvl4pPr marL="1600200" indent="-228600">
              <a:spcBef>
                <a:spcPct val="20000"/>
              </a:spcBef>
              <a:buChar char="–"/>
              <a:defRPr sz="2000">
                <a:solidFill>
                  <a:schemeClr val="tx1"/>
                </a:solidFill>
                <a:latin typeface="Comic Sans MS" panose="030F0702030302020204" pitchFamily="66" charset="0"/>
                <a:cs typeface="Arial" panose="020B0604020202020204" pitchFamily="34" charset="0"/>
              </a:defRPr>
            </a:lvl4pPr>
            <a:lvl5pPr marL="2057400" indent="-228600">
              <a:spcBef>
                <a:spcPct val="20000"/>
              </a:spcBef>
              <a:buChar char="»"/>
              <a:defRPr sz="2000">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Comic Sans MS" panose="030F0702030302020204" pitchFamily="66" charset="0"/>
                <a:cs typeface="Arial" panose="020B0604020202020204" pitchFamily="34" charset="0"/>
              </a:defRPr>
            </a:lvl9pPr>
          </a:lstStyle>
          <a:p>
            <a:pPr algn="ctr">
              <a:spcBef>
                <a:spcPct val="0"/>
              </a:spcBef>
              <a:buFontTx/>
              <a:buNone/>
            </a:pPr>
            <a:r>
              <a:rPr lang="en-GB" altLang="ja-JP" sz="3600" b="1" u="sng" dirty="0">
                <a:latin typeface="+mj-lt"/>
                <a:ea typeface="MS PGothic" panose="020B0600070205080204" pitchFamily="34" charset="-128"/>
              </a:rPr>
              <a:t>How you can find out how your child is getting on?</a:t>
            </a:r>
            <a:endParaRPr lang="en-GB" altLang="en-US" sz="3600" b="1" u="sng" dirty="0">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a:extLst>
              <a:ext uri="{FF2B5EF4-FFF2-40B4-BE49-F238E27FC236}">
                <a16:creationId xmlns:a16="http://schemas.microsoft.com/office/drawing/2014/main" id="{BB14A777-4F85-9321-43BC-9CA4632A4983}"/>
              </a:ext>
            </a:extLst>
          </p:cNvPr>
          <p:cNvSpPr>
            <a:spLocks noGrp="1" noChangeArrowheads="1"/>
          </p:cNvSpPr>
          <p:nvPr>
            <p:ph idx="1"/>
          </p:nvPr>
        </p:nvSpPr>
        <p:spPr>
          <a:xfrm>
            <a:off x="611188" y="692150"/>
            <a:ext cx="7696200" cy="5473700"/>
          </a:xfrm>
        </p:spPr>
        <p:txBody>
          <a:bodyPr/>
          <a:lstStyle/>
          <a:p>
            <a:pPr algn="ctr">
              <a:buFontTx/>
              <a:buNone/>
            </a:pPr>
            <a:endParaRPr lang="en-GB" altLang="en-US" sz="6000" dirty="0">
              <a:solidFill>
                <a:schemeClr val="tx1"/>
              </a:solidFill>
            </a:endParaRPr>
          </a:p>
          <a:p>
            <a:pPr marL="0" indent="0" algn="ctr">
              <a:lnSpc>
                <a:spcPts val="1500"/>
              </a:lnSpc>
              <a:buNone/>
            </a:pPr>
            <a:r>
              <a:rPr lang="en-GB" sz="1800" b="1" dirty="0">
                <a:solidFill>
                  <a:schemeClr val="tx1"/>
                </a:solidFill>
                <a:effectLst/>
                <a:ea typeface="Times New Roman" panose="02020603050405020304" pitchFamily="18" charset="0"/>
              </a:rPr>
              <a:t>Thank </a:t>
            </a:r>
            <a:r>
              <a:rPr lang="en-GB" sz="1800" b="1" dirty="0">
                <a:solidFill>
                  <a:schemeClr val="tx1"/>
                </a:solidFill>
                <a:ea typeface="Times New Roman" panose="02020603050405020304" pitchFamily="18" charset="0"/>
              </a:rPr>
              <a:t>y</a:t>
            </a:r>
            <a:r>
              <a:rPr lang="en-GB" sz="1800" b="1" dirty="0">
                <a:solidFill>
                  <a:schemeClr val="tx1"/>
                </a:solidFill>
                <a:effectLst/>
                <a:ea typeface="Times New Roman" panose="02020603050405020304" pitchFamily="18" charset="0"/>
              </a:rPr>
              <a:t>ou!</a:t>
            </a:r>
          </a:p>
          <a:p>
            <a:pPr marL="0" indent="0" algn="ctr">
              <a:lnSpc>
                <a:spcPts val="1500"/>
              </a:lnSpc>
              <a:buNone/>
            </a:pPr>
            <a:endParaRPr lang="en-GB" sz="1800" b="1" dirty="0">
              <a:solidFill>
                <a:schemeClr val="tx1"/>
              </a:solidFill>
              <a:effectLst/>
              <a:ea typeface="Times New Roman" panose="02020603050405020304" pitchFamily="18" charset="0"/>
            </a:endParaRPr>
          </a:p>
          <a:p>
            <a:pPr marL="0" indent="0" algn="ctr">
              <a:lnSpc>
                <a:spcPts val="1500"/>
              </a:lnSpc>
              <a:buNone/>
            </a:pPr>
            <a:r>
              <a:rPr lang="en-GB" sz="1800" dirty="0">
                <a:solidFill>
                  <a:schemeClr val="tx1"/>
                </a:solidFill>
                <a:effectLst/>
                <a:ea typeface="Times New Roman" panose="02020603050405020304" pitchFamily="18" charset="0"/>
              </a:rPr>
              <a:t>Thank you for taking the time to attend our Meet the Teacher presentation.</a:t>
            </a:r>
          </a:p>
          <a:p>
            <a:pPr marL="0" indent="0" algn="ctr">
              <a:lnSpc>
                <a:spcPts val="1500"/>
              </a:lnSpc>
              <a:buNone/>
            </a:pPr>
            <a:endParaRPr lang="en-GB" sz="1800" dirty="0">
              <a:solidFill>
                <a:schemeClr val="tx1"/>
              </a:solidFill>
              <a:effectLst/>
              <a:ea typeface="Times New Roman" panose="02020603050405020304" pitchFamily="18" charset="0"/>
            </a:endParaRPr>
          </a:p>
          <a:p>
            <a:pPr marL="0" indent="0" algn="ctr">
              <a:lnSpc>
                <a:spcPts val="1500"/>
              </a:lnSpc>
              <a:buNone/>
            </a:pPr>
            <a:r>
              <a:rPr lang="en-GB" sz="1800" dirty="0">
                <a:solidFill>
                  <a:schemeClr val="tx1"/>
                </a:solidFill>
                <a:effectLst/>
                <a:ea typeface="Times New Roman" panose="02020603050405020304" pitchFamily="18" charset="0"/>
              </a:rPr>
              <a:t>    We look forward to working in partnership with you throughout the year to support your child's learning and development.</a:t>
            </a:r>
          </a:p>
          <a:p>
            <a:pPr algn="ctr">
              <a:lnSpc>
                <a:spcPts val="1500"/>
              </a:lnSpc>
            </a:pPr>
            <a:endParaRPr lang="en-GB" sz="1800" dirty="0">
              <a:solidFill>
                <a:schemeClr val="tx1"/>
              </a:solidFill>
              <a:ea typeface="Times New Roman" panose="02020603050405020304" pitchFamily="18" charset="0"/>
            </a:endParaRPr>
          </a:p>
          <a:p>
            <a:pPr marL="0" indent="0" algn="ctr">
              <a:lnSpc>
                <a:spcPts val="1500"/>
              </a:lnSpc>
              <a:buNone/>
            </a:pPr>
            <a:endParaRPr lang="en-GB" sz="1800" dirty="0">
              <a:solidFill>
                <a:schemeClr val="tx1"/>
              </a:solidFill>
              <a:effectLst/>
              <a:ea typeface="Times New Roman" panose="02020603050405020304" pitchFamily="18" charset="0"/>
            </a:endParaRPr>
          </a:p>
          <a:p>
            <a:pPr algn="ctr">
              <a:buFontTx/>
              <a:buNone/>
            </a:pPr>
            <a:endParaRPr lang="en-GB" altLang="en-US" sz="2800" dirty="0"/>
          </a:p>
          <a:p>
            <a:pPr algn="ctr">
              <a:buFontTx/>
              <a:buNone/>
            </a:pPr>
            <a:endParaRPr lang="en-GB" altLang="en-US" sz="2800" dirty="0"/>
          </a:p>
          <a:p>
            <a:pPr algn="ctr">
              <a:buFontTx/>
              <a:buNone/>
            </a:pPr>
            <a:endParaRPr lang="en-GB" altLang="en-US" sz="4400" dirty="0"/>
          </a:p>
        </p:txBody>
      </p:sp>
    </p:spTree>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7c128b5-1690-4b45-b457-54abaec268c4" xsi:nil="true"/>
    <lcf76f155ced4ddcb4097134ff3c332f xmlns="64693a2f-fbcf-410a-be75-02cfabd7e607">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8C7420585AEAD4DBDB7117D8E07F4B6" ma:contentTypeVersion="17" ma:contentTypeDescription="Create a new document." ma:contentTypeScope="" ma:versionID="150ff37e139e7ab0a24a117d0303bd40">
  <xsd:schema xmlns:xsd="http://www.w3.org/2001/XMLSchema" xmlns:xs="http://www.w3.org/2001/XMLSchema" xmlns:p="http://schemas.microsoft.com/office/2006/metadata/properties" xmlns:ns2="64693a2f-fbcf-410a-be75-02cfabd7e607" xmlns:ns3="17c128b5-1690-4b45-b457-54abaec268c4" targetNamespace="http://schemas.microsoft.com/office/2006/metadata/properties" ma:root="true" ma:fieldsID="61d17e52fcd5d6ad2acc95de217d8cdb" ns2:_="" ns3:_="">
    <xsd:import namespace="64693a2f-fbcf-410a-be75-02cfabd7e607"/>
    <xsd:import namespace="17c128b5-1690-4b45-b457-54abaec268c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4693a2f-fbcf-410a-be75-02cfabd7e60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1838b120-5798-4ccf-a50c-d9e62927886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7c128b5-1690-4b45-b457-54abaec268c4"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89d4833e-5c40-4423-9a72-d0e05ebc6ff9}" ma:internalName="TaxCatchAll" ma:showField="CatchAllData" ma:web="17c128b5-1690-4b45-b457-54abaec268c4">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786A54B-D36A-4444-99B6-BEF00676052F}">
  <ds:schemaRefs>
    <ds:schemaRef ds:uri="http://schemas.microsoft.com/sharepoint/v3/contenttype/forms"/>
  </ds:schemaRefs>
</ds:datastoreItem>
</file>

<file path=customXml/itemProps2.xml><?xml version="1.0" encoding="utf-8"?>
<ds:datastoreItem xmlns:ds="http://schemas.openxmlformats.org/officeDocument/2006/customXml" ds:itemID="{E142A475-A0DC-4EB7-A495-C1D901C52011}">
  <ds:schemaRefs>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http://schemas.microsoft.com/office/2006/metadata/properties"/>
    <ds:schemaRef ds:uri="http://purl.org/dc/terms/"/>
    <ds:schemaRef ds:uri="17c128b5-1690-4b45-b457-54abaec268c4"/>
    <ds:schemaRef ds:uri="64693a2f-fbcf-410a-be75-02cfabd7e607"/>
    <ds:schemaRef ds:uri="http://www.w3.org/XML/1998/namespace"/>
    <ds:schemaRef ds:uri="http://purl.org/dc/dcmitype/"/>
  </ds:schemaRefs>
</ds:datastoreItem>
</file>

<file path=customXml/itemProps3.xml><?xml version="1.0" encoding="utf-8"?>
<ds:datastoreItem xmlns:ds="http://schemas.openxmlformats.org/officeDocument/2006/customXml" ds:itemID="{D782C51D-1DF5-4F6A-B373-41DF0DD981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4693a2f-fbcf-410a-be75-02cfabd7e607"/>
    <ds:schemaRef ds:uri="17c128b5-1690-4b45-b457-54abaec268c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Slice</Template>
  <TotalTime>3754</TotalTime>
  <Words>1674</Words>
  <Application>Microsoft Office PowerPoint</Application>
  <PresentationFormat>On-screen Show (4:3)</PresentationFormat>
  <Paragraphs>215</Paragraphs>
  <Slides>21</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Arial</vt:lpstr>
      <vt:lpstr>Calibri</vt:lpstr>
      <vt:lpstr>Century Gothic</vt:lpstr>
      <vt:lpstr>Comic Sans MS</vt:lpstr>
      <vt:lpstr>Symbol</vt:lpstr>
      <vt:lpstr>Times New Roman</vt:lpstr>
      <vt:lpstr>Trebuchet MS</vt:lpstr>
      <vt:lpstr>Wingdings</vt:lpstr>
      <vt:lpstr>Wingdings 3</vt:lpstr>
      <vt:lpstr>Slice</vt:lpstr>
      <vt:lpstr>Welcome to</vt:lpstr>
      <vt:lpstr>PowerPoint Presentation</vt:lpstr>
      <vt:lpstr>PowerPoint Presentation</vt:lpstr>
      <vt:lpstr>PowerPoint Presentation</vt:lpstr>
      <vt:lpstr> Sky classes</vt:lpstr>
      <vt:lpstr> </vt:lpstr>
      <vt:lpstr>             Age related expectations</vt:lpstr>
      <vt:lpstr>PowerPoint Presentation</vt:lpstr>
      <vt:lpstr>PowerPoint Presentation</vt:lpstr>
      <vt:lpstr>PowerPoint Presentation</vt:lpstr>
      <vt:lpstr>Writing</vt:lpstr>
      <vt:lpstr>PowerPoint Presentation</vt:lpstr>
      <vt:lpstr>PowerPoint Presentation</vt:lpstr>
      <vt:lpstr>Reading books</vt:lpstr>
      <vt:lpstr>Reading - expected</vt:lpstr>
      <vt:lpstr>Science</vt:lpstr>
      <vt:lpstr>Personal development and wellbeing </vt:lpstr>
      <vt:lpstr>Music</vt:lpstr>
      <vt:lpstr>Homework</vt:lpstr>
      <vt:lpstr>It is important that parents and the staff work together. We have parents evening twice a year.  Please don’t feel that this is the only time you can come in and talk to us. You can make an appointment to come and have a chat at a convenient time.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St. Mary’s R.C. Primary School</dc:title>
  <dc:creator>school</dc:creator>
  <cp:lastModifiedBy>AAllison</cp:lastModifiedBy>
  <cp:revision>268</cp:revision>
  <cp:lastPrinted>2018-09-19T13:22:03Z</cp:lastPrinted>
  <dcterms:created xsi:type="dcterms:W3CDTF">2003-02-13T19:43:18Z</dcterms:created>
  <dcterms:modified xsi:type="dcterms:W3CDTF">2026-09-23T18:16:28Z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0x010100C8C7420585AEAD4DBDB7117D8E07F4B6</vt:lpwstr>
  </property>
  <property fmtid="{D5CDD505-2E9C-101B-9397-08002B2CF9AE}" pid="3" name="MediaServiceImageTags">
    <vt:lpwstr/>
  </property>
</Properties>
</file>