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  <p:sldMasterId id="2147483698" r:id="rId6"/>
    <p:sldMasterId id="2147483710" r:id="rId7"/>
  </p:sldMasterIdLst>
  <p:notesMasterIdLst>
    <p:notesMasterId r:id="rId28"/>
  </p:notesMasterIdLst>
  <p:sldIdLst>
    <p:sldId id="256" r:id="rId8"/>
    <p:sldId id="279" r:id="rId9"/>
    <p:sldId id="285" r:id="rId10"/>
    <p:sldId id="280" r:id="rId11"/>
    <p:sldId id="281" r:id="rId12"/>
    <p:sldId id="297" r:id="rId13"/>
    <p:sldId id="286" r:id="rId14"/>
    <p:sldId id="284" r:id="rId15"/>
    <p:sldId id="288" r:id="rId16"/>
    <p:sldId id="289" r:id="rId17"/>
    <p:sldId id="300" r:id="rId18"/>
    <p:sldId id="301" r:id="rId19"/>
    <p:sldId id="299" r:id="rId20"/>
    <p:sldId id="302" r:id="rId21"/>
    <p:sldId id="291" r:id="rId22"/>
    <p:sldId id="293" r:id="rId23"/>
    <p:sldId id="294" r:id="rId24"/>
    <p:sldId id="292" r:id="rId25"/>
    <p:sldId id="296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DB0FB0-5F11-4023-865B-8A98583D186B}" v="17" dt="2025-06-23T20:46:33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6" autoAdjust="0"/>
    <p:restoredTop sz="94651" autoAdjust="0"/>
  </p:normalViewPr>
  <p:slideViewPr>
    <p:cSldViewPr>
      <p:cViewPr varScale="1">
        <p:scale>
          <a:sx n="53" d="100"/>
          <a:sy n="53" d="100"/>
        </p:scale>
        <p:origin x="955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M Williams" userId="S::m.williams@haddenham-st-marys.bucks.sch.uk::1713c25e-445e-4c1b-94d2-68261ea4ebff" providerId="AD" clId="Web-{93DB0FB0-5F11-4023-865B-8A98583D186B}"/>
    <pc:docChg chg="delSld modSld">
      <pc:chgData name="Mr M Williams" userId="S::m.williams@haddenham-st-marys.bucks.sch.uk::1713c25e-445e-4c1b-94d2-68261ea4ebff" providerId="AD" clId="Web-{93DB0FB0-5F11-4023-865B-8A98583D186B}" dt="2025-06-23T20:46:33.980" v="14"/>
      <pc:docMkLst>
        <pc:docMk/>
      </pc:docMkLst>
      <pc:sldChg chg="modSp">
        <pc:chgData name="Mr M Williams" userId="S::m.williams@haddenham-st-marys.bucks.sch.uk::1713c25e-445e-4c1b-94d2-68261ea4ebff" providerId="AD" clId="Web-{93DB0FB0-5F11-4023-865B-8A98583D186B}" dt="2025-06-23T20:42:41.907" v="0" actId="20577"/>
        <pc:sldMkLst>
          <pc:docMk/>
          <pc:sldMk cId="3373168663" sldId="256"/>
        </pc:sldMkLst>
        <pc:spChg chg="mod">
          <ac:chgData name="Mr M Williams" userId="S::m.williams@haddenham-st-marys.bucks.sch.uk::1713c25e-445e-4c1b-94d2-68261ea4ebff" providerId="AD" clId="Web-{93DB0FB0-5F11-4023-865B-8A98583D186B}" dt="2025-06-23T20:42:41.907" v="0" actId="20577"/>
          <ac:spMkLst>
            <pc:docMk/>
            <pc:sldMk cId="3373168663" sldId="256"/>
            <ac:spMk id="5" creationId="{BACC968D-49C6-DC9A-9F95-BC8142500A1C}"/>
          </ac:spMkLst>
        </pc:spChg>
      </pc:sldChg>
      <pc:sldChg chg="addSp delSp modSp">
        <pc:chgData name="Mr M Williams" userId="S::m.williams@haddenham-st-marys.bucks.sch.uk::1713c25e-445e-4c1b-94d2-68261ea4ebff" providerId="AD" clId="Web-{93DB0FB0-5F11-4023-865B-8A98583D186B}" dt="2025-06-23T20:43:59.162" v="13" actId="1076"/>
        <pc:sldMkLst>
          <pc:docMk/>
          <pc:sldMk cId="3668541139" sldId="281"/>
        </pc:sldMkLst>
        <pc:spChg chg="mod">
          <ac:chgData name="Mr M Williams" userId="S::m.williams@haddenham-st-marys.bucks.sch.uk::1713c25e-445e-4c1b-94d2-68261ea4ebff" providerId="AD" clId="Web-{93DB0FB0-5F11-4023-865B-8A98583D186B}" dt="2025-06-23T20:43:43.505" v="7" actId="20577"/>
          <ac:spMkLst>
            <pc:docMk/>
            <pc:sldMk cId="3668541139" sldId="281"/>
            <ac:spMk id="3" creationId="{00000000-0000-0000-0000-000000000000}"/>
          </ac:spMkLst>
        </pc:spChg>
        <pc:picChg chg="add mod">
          <ac:chgData name="Mr M Williams" userId="S::m.williams@haddenham-st-marys.bucks.sch.uk::1713c25e-445e-4c1b-94d2-68261ea4ebff" providerId="AD" clId="Web-{93DB0FB0-5F11-4023-865B-8A98583D186B}" dt="2025-06-23T20:43:59.162" v="13" actId="1076"/>
          <ac:picMkLst>
            <pc:docMk/>
            <pc:sldMk cId="3668541139" sldId="281"/>
            <ac:picMk id="4" creationId="{B88179AA-B46C-4212-1BF6-BB9E46321D9A}"/>
          </ac:picMkLst>
        </pc:picChg>
        <pc:picChg chg="del">
          <ac:chgData name="Mr M Williams" userId="S::m.williams@haddenham-st-marys.bucks.sch.uk::1713c25e-445e-4c1b-94d2-68261ea4ebff" providerId="AD" clId="Web-{93DB0FB0-5F11-4023-865B-8A98583D186B}" dt="2025-06-23T20:43:12.549" v="2"/>
          <ac:picMkLst>
            <pc:docMk/>
            <pc:sldMk cId="3668541139" sldId="281"/>
            <ac:picMk id="7" creationId="{00000000-0000-0000-0000-000000000000}"/>
          </ac:picMkLst>
        </pc:picChg>
        <pc:picChg chg="del">
          <ac:chgData name="Mr M Williams" userId="S::m.williams@haddenham-st-marys.bucks.sch.uk::1713c25e-445e-4c1b-94d2-68261ea4ebff" providerId="AD" clId="Web-{93DB0FB0-5F11-4023-865B-8A98583D186B}" dt="2025-06-23T20:43:10.705" v="1"/>
          <ac:picMkLst>
            <pc:docMk/>
            <pc:sldMk cId="3668541139" sldId="281"/>
            <ac:picMk id="8" creationId="{8FDC8156-549C-FEBB-B82D-55F5337AE950}"/>
          </ac:picMkLst>
        </pc:picChg>
        <pc:picChg chg="mod">
          <ac:chgData name="Mr M Williams" userId="S::m.williams@haddenham-st-marys.bucks.sch.uk::1713c25e-445e-4c1b-94d2-68261ea4ebff" providerId="AD" clId="Web-{93DB0FB0-5F11-4023-865B-8A98583D186B}" dt="2025-06-23T20:43:56.521" v="12" actId="14100"/>
          <ac:picMkLst>
            <pc:docMk/>
            <pc:sldMk cId="3668541139" sldId="281"/>
            <ac:picMk id="9" creationId="{00000000-0000-0000-0000-000000000000}"/>
          </ac:picMkLst>
        </pc:picChg>
      </pc:sldChg>
      <pc:sldChg chg="del">
        <pc:chgData name="Mr M Williams" userId="S::m.williams@haddenham-st-marys.bucks.sch.uk::1713c25e-445e-4c1b-94d2-68261ea4ebff" providerId="AD" clId="Web-{93DB0FB0-5F11-4023-865B-8A98583D186B}" dt="2025-06-23T20:46:33.980" v="14"/>
        <pc:sldMkLst>
          <pc:docMk/>
          <pc:sldMk cId="1955459193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7A083-0681-4F17-9C85-8BE92B91794D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F042F-2EDC-45C7-AF9E-1B5EC2CD1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5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68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660232" y="404664"/>
            <a:ext cx="1224136" cy="115212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4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6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68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660232" y="404664"/>
            <a:ext cx="1224136" cy="115212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37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218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84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9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67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4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175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788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90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28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4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68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660232" y="404664"/>
            <a:ext cx="1224136" cy="115212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80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36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97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726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65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98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7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03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00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123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8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99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68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660232" y="404664"/>
            <a:ext cx="1224136" cy="115212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48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940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586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767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447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8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146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357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185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05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45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2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08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75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0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95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9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96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4950" r="14729" b="37525"/>
          <a:stretch/>
        </p:blipFill>
        <p:spPr bwMode="auto">
          <a:xfrm>
            <a:off x="0" y="4581128"/>
            <a:ext cx="9166816" cy="2627526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glow>
              <a:schemeClr val="accent1">
                <a:alpha val="94000"/>
              </a:schemeClr>
            </a:glow>
          </a:effectLst>
        </p:spPr>
      </p:pic>
      <p:sp>
        <p:nvSpPr>
          <p:cNvPr id="8" name="Rectangle 7"/>
          <p:cNvSpPr/>
          <p:nvPr userDrawn="1"/>
        </p:nvSpPr>
        <p:spPr>
          <a:xfrm>
            <a:off x="-180528" y="4581128"/>
            <a:ext cx="9505056" cy="28083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660627" y="122752"/>
            <a:ext cx="1224136" cy="129002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15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96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4950" r="14729" b="37525"/>
          <a:stretch/>
        </p:blipFill>
        <p:spPr bwMode="auto">
          <a:xfrm>
            <a:off x="0" y="4581128"/>
            <a:ext cx="9166816" cy="2627526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glow>
              <a:schemeClr val="accent1">
                <a:alpha val="94000"/>
              </a:schemeClr>
            </a:glow>
          </a:effectLst>
        </p:spPr>
      </p:pic>
      <p:sp>
        <p:nvSpPr>
          <p:cNvPr id="8" name="Rectangle 7"/>
          <p:cNvSpPr/>
          <p:nvPr userDrawn="1"/>
        </p:nvSpPr>
        <p:spPr>
          <a:xfrm>
            <a:off x="-180528" y="4581128"/>
            <a:ext cx="9505056" cy="28083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660627" y="122752"/>
            <a:ext cx="1224136" cy="129002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8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96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4950" r="14729" b="37525"/>
          <a:stretch/>
        </p:blipFill>
        <p:spPr bwMode="auto">
          <a:xfrm>
            <a:off x="0" y="4581128"/>
            <a:ext cx="9166816" cy="2627526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glow>
              <a:schemeClr val="accent1">
                <a:alpha val="94000"/>
              </a:schemeClr>
            </a:glow>
          </a:effectLst>
        </p:spPr>
      </p:pic>
      <p:sp>
        <p:nvSpPr>
          <p:cNvPr id="8" name="Rectangle 7"/>
          <p:cNvSpPr/>
          <p:nvPr userDrawn="1"/>
        </p:nvSpPr>
        <p:spPr>
          <a:xfrm>
            <a:off x="-252536" y="4581128"/>
            <a:ext cx="9577064" cy="28083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660627" y="122752"/>
            <a:ext cx="1224136" cy="129002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3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96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4950" r="14729" b="37525"/>
          <a:stretch/>
        </p:blipFill>
        <p:spPr bwMode="auto">
          <a:xfrm>
            <a:off x="0" y="4581128"/>
            <a:ext cx="9166816" cy="2627526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glow>
              <a:schemeClr val="accent1">
                <a:alpha val="94000"/>
              </a:schemeClr>
            </a:glow>
          </a:effectLst>
        </p:spPr>
      </p:pic>
      <p:sp>
        <p:nvSpPr>
          <p:cNvPr id="8" name="Rectangle 7"/>
          <p:cNvSpPr/>
          <p:nvPr userDrawn="1"/>
        </p:nvSpPr>
        <p:spPr>
          <a:xfrm>
            <a:off x="-180528" y="4581128"/>
            <a:ext cx="9505056" cy="28083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BAF3-59C5-41C6-B199-77BAA1DF5C6E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660627" y="122752"/>
            <a:ext cx="1224136" cy="129002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6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4950" r="14729" b="37525"/>
          <a:stretch/>
        </p:blipFill>
        <p:spPr bwMode="auto">
          <a:xfrm>
            <a:off x="-135680" y="4293096"/>
            <a:ext cx="9302496" cy="266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7182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Starters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168" y="4246614"/>
            <a:ext cx="6400800" cy="1547011"/>
          </a:xfrm>
        </p:spPr>
        <p:txBody>
          <a:bodyPr/>
          <a:lstStyle/>
          <a:p>
            <a:endParaRPr lang="en-GB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Tuesday 24</a:t>
            </a:r>
            <a:r>
              <a:rPr lang="en-GB" baseline="30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June 2025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0352" y="116632"/>
            <a:ext cx="1296144" cy="13681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7136"/>
            <a:ext cx="165470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CC968D-49C6-DC9A-9F95-BC8142500A1C}"/>
              </a:ext>
            </a:extLst>
          </p:cNvPr>
          <p:cNvSpPr txBox="1">
            <a:spLocks/>
          </p:cNvSpPr>
          <p:nvPr/>
        </p:nvSpPr>
        <p:spPr>
          <a:xfrm>
            <a:off x="685800" y="34530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‘We will sparkle like jewels under the guidance of Jesus his word being a lamp unto our feet and a light unto our path.’</a:t>
            </a:r>
          </a:p>
        </p:txBody>
      </p:sp>
    </p:spTree>
    <p:extLst>
      <p:ext uri="{BB962C8B-B14F-4D97-AF65-F5344CB8AC3E}">
        <p14:creationId xmlns:p14="http://schemas.microsoft.com/office/powerpoint/2010/main" val="337316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A typical afternoon in Reception…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>
                <a:latin typeface="+mj-lt"/>
              </a:rPr>
              <a:t>1.10pm 	Register</a:t>
            </a:r>
          </a:p>
          <a:p>
            <a:pPr>
              <a:defRPr/>
            </a:pPr>
            <a:r>
              <a:rPr lang="en-GB" sz="2400" dirty="0">
                <a:latin typeface="+mj-lt"/>
              </a:rPr>
              <a:t>1.20pm 	Funky Fingers</a:t>
            </a:r>
          </a:p>
          <a:p>
            <a:pPr>
              <a:defRPr/>
            </a:pPr>
            <a:r>
              <a:rPr lang="en-GB" sz="2400" dirty="0">
                <a:latin typeface="+mj-lt"/>
              </a:rPr>
              <a:t>1.40pm	CP activities linked to a class input</a:t>
            </a:r>
          </a:p>
          <a:p>
            <a:pPr>
              <a:defRPr/>
            </a:pPr>
            <a:r>
              <a:rPr lang="en-GB" sz="2400" dirty="0">
                <a:latin typeface="+mj-lt"/>
              </a:rPr>
              <a:t>2.30pm	Tidy Up</a:t>
            </a:r>
          </a:p>
          <a:p>
            <a:pPr>
              <a:defRPr/>
            </a:pPr>
            <a:r>
              <a:rPr lang="en-GB" sz="2400" dirty="0">
                <a:latin typeface="+mj-lt"/>
              </a:rPr>
              <a:t>2.40pm 	Story</a:t>
            </a:r>
          </a:p>
          <a:p>
            <a:pPr>
              <a:defRPr/>
            </a:pPr>
            <a:r>
              <a:rPr lang="en-GB" sz="2400">
                <a:latin typeface="+mj-lt"/>
              </a:rPr>
              <a:t>3.10pm</a:t>
            </a:r>
            <a:r>
              <a:rPr lang="en-GB" sz="2400" dirty="0">
                <a:latin typeface="+mj-lt"/>
              </a:rPr>
              <a:t>	Home Time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EAD/UW/PSED class inputs during the week</a:t>
            </a:r>
          </a:p>
        </p:txBody>
      </p:sp>
    </p:spTree>
    <p:extLst>
      <p:ext uri="{BB962C8B-B14F-4D97-AF65-F5344CB8AC3E}">
        <p14:creationId xmlns:p14="http://schemas.microsoft.com/office/powerpoint/2010/main" val="241604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15B61-D9C2-8A1E-FC02-CEF91A2B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7C332-BF46-8C21-E69C-7CAEFFAA7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Respect </a:t>
            </a:r>
          </a:p>
          <a:p>
            <a:r>
              <a:rPr lang="en-GB" dirty="0">
                <a:latin typeface="+mj-lt"/>
              </a:rPr>
              <a:t>Honesty </a:t>
            </a:r>
          </a:p>
          <a:p>
            <a:r>
              <a:rPr lang="en-GB" dirty="0">
                <a:latin typeface="+mj-lt"/>
              </a:rPr>
              <a:t>Forgiveness </a:t>
            </a:r>
          </a:p>
          <a:p>
            <a:r>
              <a:rPr lang="en-GB" dirty="0">
                <a:latin typeface="+mj-lt"/>
              </a:rPr>
              <a:t>Love </a:t>
            </a:r>
          </a:p>
          <a:p>
            <a:r>
              <a:rPr lang="en-GB" dirty="0">
                <a:latin typeface="+mj-lt"/>
              </a:rPr>
              <a:t>Compassion </a:t>
            </a:r>
          </a:p>
          <a:p>
            <a:r>
              <a:rPr lang="en-GB" dirty="0">
                <a:latin typeface="+mj-lt"/>
              </a:rPr>
              <a:t>Friendship.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8D6CA-7EE7-E5A4-D1F6-9BA705F74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0258" y="1777241"/>
            <a:ext cx="4941168" cy="37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8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8483-3491-BCE0-B0BE-2A29971D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Sparkling Rules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5F8801-27E5-0A25-7468-250A6D810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32668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4BA-B19E-F6EA-3540-A6543180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err="1"/>
              <a:t>Behaviours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811C-42F9-218B-442E-5B975599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+mj-lt"/>
              </a:rPr>
              <a:t>‘You walked among the jewels that sparkled like fire.’ (Ezekiel 28:12-14)</a:t>
            </a:r>
          </a:p>
          <a:p>
            <a:pPr marL="0" indent="0" algn="ctr">
              <a:buNone/>
            </a:pPr>
            <a:endParaRPr lang="en-GB" dirty="0">
              <a:latin typeface="+mj-lt"/>
            </a:endParaRPr>
          </a:p>
          <a:p>
            <a:pPr marL="0" indent="0" algn="ctr">
              <a:buNone/>
            </a:pPr>
            <a:r>
              <a:rPr lang="en-GB" dirty="0">
                <a:latin typeface="+mj-lt"/>
              </a:rPr>
              <a:t>Daring diamond</a:t>
            </a:r>
          </a:p>
          <a:p>
            <a:pPr marL="0" indent="0" algn="ctr">
              <a:buNone/>
            </a:pPr>
            <a:r>
              <a:rPr lang="en-GB" dirty="0">
                <a:latin typeface="+mj-lt"/>
              </a:rPr>
              <a:t>Active Amethyst</a:t>
            </a:r>
          </a:p>
          <a:p>
            <a:pPr marL="0" indent="0" algn="ctr">
              <a:buNone/>
            </a:pPr>
            <a:r>
              <a:rPr lang="en-GB" dirty="0">
                <a:latin typeface="+mj-lt"/>
              </a:rPr>
              <a:t>Reflective Ruby</a:t>
            </a:r>
          </a:p>
          <a:p>
            <a:pPr marL="0" indent="0" algn="ctr">
              <a:buNone/>
            </a:pPr>
            <a:r>
              <a:rPr lang="en-GB" dirty="0">
                <a:latin typeface="+mj-lt"/>
              </a:rPr>
              <a:t>Exploring Emerald</a:t>
            </a:r>
          </a:p>
          <a:p>
            <a:pPr marL="0" indent="0" algn="ctr">
              <a:buNone/>
            </a:pPr>
            <a:endParaRPr lang="en-GB" dirty="0">
              <a:latin typeface="+mj-lt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A991BC-ADB5-3F39-08E8-6DEB1320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6328" y="1666360"/>
            <a:ext cx="4908987" cy="36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6352-3F77-D07A-4001-F936D470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Zones of Regulation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6BD80E-CD7B-B5EC-F061-614CAC6FE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74" y="1090327"/>
            <a:ext cx="6264891" cy="4677345"/>
          </a:xfrm>
        </p:spPr>
      </p:pic>
    </p:spTree>
    <p:extLst>
      <p:ext uri="{BB962C8B-B14F-4D97-AF65-F5344CB8AC3E}">
        <p14:creationId xmlns:p14="http://schemas.microsoft.com/office/powerpoint/2010/main" val="578482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Transition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Tuesday 24</a:t>
            </a:r>
            <a:r>
              <a:rPr lang="en-GB" baseline="30000" dirty="0"/>
              <a:t>th</a:t>
            </a:r>
            <a:r>
              <a:rPr lang="en-GB" dirty="0"/>
              <a:t> June:			Stay and Play</a:t>
            </a:r>
          </a:p>
          <a:p>
            <a:endParaRPr lang="en-GB" dirty="0"/>
          </a:p>
          <a:p>
            <a:r>
              <a:rPr lang="en-GB" dirty="0"/>
              <a:t>May/June/July:		             Pre-school visits/calls</a:t>
            </a:r>
          </a:p>
          <a:p>
            <a:endParaRPr lang="en-GB" dirty="0"/>
          </a:p>
          <a:p>
            <a:r>
              <a:rPr lang="en-GB" dirty="0"/>
              <a:t>Tuesday 1st July:		 	Class Transition Morning</a:t>
            </a:r>
          </a:p>
          <a:p>
            <a:endParaRPr lang="en-GB" dirty="0"/>
          </a:p>
          <a:p>
            <a:r>
              <a:rPr lang="en-GB" dirty="0"/>
              <a:t>Friday 5</a:t>
            </a:r>
            <a:r>
              <a:rPr lang="en-GB" baseline="30000" dirty="0"/>
              <a:t>th </a:t>
            </a:r>
            <a:r>
              <a:rPr lang="en-GB" dirty="0"/>
              <a:t>– Wednesday 10</a:t>
            </a:r>
            <a:r>
              <a:rPr lang="en-GB" baseline="30000" dirty="0"/>
              <a:t>th</a:t>
            </a:r>
            <a:r>
              <a:rPr lang="en-GB" dirty="0"/>
              <a:t> 	Part time sessions</a:t>
            </a:r>
          </a:p>
          <a:p>
            <a:pPr marL="0" indent="0">
              <a:buNone/>
            </a:pPr>
            <a:r>
              <a:rPr lang="en-GB" dirty="0"/>
              <a:t>     September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r>
              <a:rPr lang="en-GB" dirty="0"/>
              <a:t>Thursday 11</a:t>
            </a:r>
            <a:r>
              <a:rPr lang="en-GB" baseline="30000" dirty="0"/>
              <a:t>th</a:t>
            </a:r>
            <a:r>
              <a:rPr lang="en-GB" dirty="0"/>
              <a:t> September		Full time 8.35am- 3.10pm	</a:t>
            </a:r>
          </a:p>
        </p:txBody>
      </p:sp>
    </p:spTree>
    <p:extLst>
      <p:ext uri="{BB962C8B-B14F-4D97-AF65-F5344CB8AC3E}">
        <p14:creationId xmlns:p14="http://schemas.microsoft.com/office/powerpoint/2010/main" val="4292276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7769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What to bring 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9"/>
            <a:ext cx="8229600" cy="367240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Coat</a:t>
            </a:r>
          </a:p>
          <a:p>
            <a:r>
              <a:rPr lang="en-GB" dirty="0"/>
              <a:t>Wellies- a pair to leave in school please</a:t>
            </a:r>
          </a:p>
          <a:p>
            <a:r>
              <a:rPr lang="en-GB" dirty="0"/>
              <a:t>Book bag- we will provide this during their first full week</a:t>
            </a:r>
          </a:p>
          <a:p>
            <a:r>
              <a:rPr lang="en-GB" dirty="0"/>
              <a:t>Change of clothes in drawstring bag if possible (to remain in school)</a:t>
            </a:r>
          </a:p>
          <a:p>
            <a:r>
              <a:rPr lang="en-GB" dirty="0"/>
              <a:t>Sunhat when appropriate </a:t>
            </a:r>
          </a:p>
          <a:p>
            <a:r>
              <a:rPr lang="en-GB" dirty="0"/>
              <a:t>Snack  (small tub with 5 snacks for the week please, no nuts)</a:t>
            </a:r>
          </a:p>
          <a:p>
            <a:r>
              <a:rPr lang="en-GB" dirty="0"/>
              <a:t>Medication which needs to be in school (Please collect medical forms from the office)</a:t>
            </a:r>
          </a:p>
          <a:p>
            <a:r>
              <a:rPr lang="en-GB" dirty="0"/>
              <a:t>Everything named- preferably with sharpie pen or stamped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891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00" y="188640"/>
            <a:ext cx="8050985" cy="1152128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How you can help your child prepare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GB" sz="3200" dirty="0"/>
              <a:t>Coats</a:t>
            </a:r>
          </a:p>
          <a:p>
            <a:r>
              <a:rPr lang="en-GB" sz="3200" dirty="0"/>
              <a:t>Toilet</a:t>
            </a:r>
          </a:p>
          <a:p>
            <a:r>
              <a:rPr lang="en-GB" sz="3200" dirty="0"/>
              <a:t>Counting</a:t>
            </a:r>
          </a:p>
          <a:p>
            <a:r>
              <a:rPr lang="en-GB" sz="3200" dirty="0"/>
              <a:t>Read lots of stories and poems</a:t>
            </a:r>
          </a:p>
          <a:p>
            <a:r>
              <a:rPr lang="en-GB" sz="3200" dirty="0"/>
              <a:t>Knife and fork</a:t>
            </a:r>
          </a:p>
          <a:p>
            <a:r>
              <a:rPr lang="en-GB" sz="3200" dirty="0"/>
              <a:t>Happy and swift goodbyes</a:t>
            </a:r>
          </a:p>
          <a:p>
            <a:r>
              <a:rPr lang="en-GB" sz="3200" dirty="0"/>
              <a:t>Enjoy your summer together</a:t>
            </a:r>
          </a:p>
          <a:p>
            <a:r>
              <a:rPr lang="en-GB" sz="3200" dirty="0"/>
              <a:t>Speak to us about any anxieties</a:t>
            </a:r>
          </a:p>
        </p:txBody>
      </p:sp>
    </p:spTree>
    <p:extLst>
      <p:ext uri="{BB962C8B-B14F-4D97-AF65-F5344CB8AC3E}">
        <p14:creationId xmlns:p14="http://schemas.microsoft.com/office/powerpoint/2010/main" val="3568959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Medical Matters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66531"/>
          </a:xfrm>
        </p:spPr>
        <p:txBody>
          <a:bodyPr>
            <a:normAutofit/>
          </a:bodyPr>
          <a:lstStyle/>
          <a:p>
            <a:r>
              <a:rPr lang="en-GB" dirty="0"/>
              <a:t>Any sickness, diarrhoea, must be followed by 48 hours absence please.</a:t>
            </a:r>
          </a:p>
          <a:p>
            <a:endParaRPr lang="en-GB" dirty="0"/>
          </a:p>
          <a:p>
            <a:r>
              <a:rPr lang="en-GB" dirty="0"/>
              <a:t>Please phone the school office to report absence by 8:30am if possible.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Please inform us of any existing medical conditions/allergies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Any medicines can only be administered if prescribed and by prior arrangement please.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3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Information Packs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Contact Information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Tapestry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Home/School Agreements</a:t>
            </a:r>
          </a:p>
          <a:p>
            <a:endParaRPr lang="en-GB" dirty="0"/>
          </a:p>
          <a:p>
            <a:r>
              <a:rPr lang="en-GB" dirty="0"/>
              <a:t>Permissions, photos </a:t>
            </a:r>
            <a:r>
              <a:rPr lang="en-GB" dirty="0" err="1"/>
              <a:t>etc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Proof of birth</a:t>
            </a:r>
          </a:p>
        </p:txBody>
      </p:sp>
    </p:spTree>
    <p:extLst>
      <p:ext uri="{BB962C8B-B14F-4D97-AF65-F5344CB8AC3E}">
        <p14:creationId xmlns:p14="http://schemas.microsoft.com/office/powerpoint/2010/main" val="334275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Haddenham St Mary’s!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Our vision statement: 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‘Excellence, care and fun and for all makes learning sparkle and shine leading to glittering opportunities.’</a:t>
            </a:r>
          </a:p>
          <a:p>
            <a:pPr marL="0" indent="0" algn="ctr">
              <a:buNone/>
            </a:pPr>
            <a:br>
              <a:rPr lang="en-GB" sz="2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GB" sz="2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Our legacy: 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every child and every family to take away wonderful memories of their early years with us.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37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9712" y="1844824"/>
            <a:ext cx="5040560" cy="307352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789040"/>
            <a:ext cx="5970112" cy="1555018"/>
          </a:xfrm>
        </p:spPr>
        <p:txBody>
          <a:bodyPr>
            <a:noAutofit/>
          </a:bodyPr>
          <a:lstStyle/>
          <a:p>
            <a:r>
              <a:rPr lang="en-GB" sz="5000" dirty="0"/>
              <a:t>Any 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980728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If you have any worries or concerns please contact us and we will do our best to help you </a:t>
            </a:r>
          </a:p>
        </p:txBody>
      </p:sp>
    </p:spTree>
    <p:extLst>
      <p:ext uri="{BB962C8B-B14F-4D97-AF65-F5344CB8AC3E}">
        <p14:creationId xmlns:p14="http://schemas.microsoft.com/office/powerpoint/2010/main" val="382439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Today’s Meeting: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help your child make the best possible start to school.</a:t>
            </a:r>
          </a:p>
          <a:p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show you the curriculum that your child will be covering in the reception class.</a:t>
            </a:r>
          </a:p>
          <a:p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understand how we teach in order to cover the requirements of the curriculum.</a:t>
            </a:r>
          </a:p>
          <a:p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identify the key ways in which you can help your child at home and in school.</a:t>
            </a:r>
          </a:p>
          <a:p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Housekeeping information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41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Play is at the heart of what we do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E4CC9-CCA5-E85F-5785-6017D5D07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68" y="3717032"/>
            <a:ext cx="3851920" cy="28870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28C0DB-4C5C-8F00-AA2C-C62F52F8C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3" y="1284024"/>
            <a:ext cx="3022409" cy="2265293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7F8B4C6-B7B4-5696-9222-4605498EB98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2890664" cy="8154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8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EYFS – Rainbows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Rainbow 1: Mr Williams (EYFS Coordinator)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Rainbow 2:  Mr </a:t>
            </a:r>
            <a:r>
              <a:rPr lang="en-GB" err="1"/>
              <a:t>Kalamaj</a:t>
            </a:r>
            <a:endParaRPr lang="en-GB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28" y="2070386"/>
            <a:ext cx="1149316" cy="1723974"/>
          </a:xfrm>
          <a:prstGeom prst="rect">
            <a:avLst/>
          </a:prstGeom>
        </p:spPr>
      </p:pic>
      <p:pic>
        <p:nvPicPr>
          <p:cNvPr id="4" name="Picture 3" descr="A person with a beard smiling&#10;&#10;AI-generated content may be incorrect.">
            <a:extLst>
              <a:ext uri="{FF2B5EF4-FFF2-40B4-BE49-F238E27FC236}">
                <a16:creationId xmlns:a16="http://schemas.microsoft.com/office/drawing/2014/main" id="{B88179AA-B46C-4212-1BF6-BB9E46321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31" y="4203569"/>
            <a:ext cx="1322699" cy="17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4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Other EYFS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632"/>
            <a:ext cx="8229600" cy="4866531"/>
          </a:xfrm>
        </p:spPr>
        <p:txBody>
          <a:bodyPr/>
          <a:lstStyle/>
          <a:p>
            <a:r>
              <a:rPr lang="en-GB" dirty="0"/>
              <a:t>Mrs Law</a:t>
            </a:r>
          </a:p>
          <a:p>
            <a:pPr marL="0" indent="0">
              <a:buNone/>
            </a:pPr>
            <a:r>
              <a:rPr lang="en-GB" dirty="0"/>
              <a:t>(Music Teacher – Thursday)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Teaching Assistants:</a:t>
            </a:r>
          </a:p>
          <a:p>
            <a:pPr marL="0" indent="0">
              <a:buNone/>
            </a:pPr>
            <a:r>
              <a:rPr lang="en-GB" dirty="0"/>
              <a:t>Miss Booth 				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5" b="17429"/>
          <a:stretch/>
        </p:blipFill>
        <p:spPr>
          <a:xfrm>
            <a:off x="426259" y="4536192"/>
            <a:ext cx="1625461" cy="1917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48077"/>
            <a:ext cx="18573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0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EYFS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Early Years Foundation Stage (EYFS) is the stage of education for children from </a:t>
            </a:r>
            <a:r>
              <a:rPr lang="en-GB" altLang="en-US" dirty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birth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en-GB" altLang="en-US" dirty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of the Reception year.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Reception is the final year of the EYFS.</a:t>
            </a:r>
          </a:p>
          <a:p>
            <a:pPr>
              <a:buNone/>
            </a:pP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It is based on the recognition that children learn best through </a:t>
            </a:r>
            <a:r>
              <a:rPr lang="en-US" altLang="en-US" dirty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and active learning.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38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EYFS – The New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September 2024 EYFS Framework</a:t>
            </a:r>
          </a:p>
          <a:p>
            <a:endParaRPr lang="en-GB" dirty="0"/>
          </a:p>
          <a:p>
            <a:r>
              <a:rPr lang="en-GB" dirty="0"/>
              <a:t>Twinkl Phonics</a:t>
            </a:r>
          </a:p>
          <a:p>
            <a:endParaRPr lang="en-GB" dirty="0"/>
          </a:p>
          <a:p>
            <a:r>
              <a:rPr lang="en-GB" dirty="0"/>
              <a:t>Master the Curriculum- White Rose Maths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Helicopter Stories- communication, language and writing</a:t>
            </a:r>
          </a:p>
          <a:p>
            <a:endParaRPr lang="en-GB" dirty="0"/>
          </a:p>
          <a:p>
            <a:r>
              <a:rPr lang="en-GB" dirty="0"/>
              <a:t>Poetry Basket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Drawing Club</a:t>
            </a:r>
          </a:p>
          <a:p>
            <a:endParaRPr lang="en-GB" dirty="0"/>
          </a:p>
          <a:p>
            <a:r>
              <a:rPr lang="en-GB" dirty="0"/>
              <a:t>Funky fingers</a:t>
            </a:r>
          </a:p>
          <a:p>
            <a:endParaRPr lang="en-GB" dirty="0"/>
          </a:p>
          <a:p>
            <a:r>
              <a:rPr lang="en-GB" dirty="0"/>
              <a:t>NFER Baseline Assessment</a:t>
            </a:r>
          </a:p>
          <a:p>
            <a:endParaRPr lang="en-GB" dirty="0"/>
          </a:p>
          <a:p>
            <a:r>
              <a:rPr lang="en-GB" dirty="0"/>
              <a:t>Tapestry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88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A typical morning in Reception…</a:t>
            </a:r>
            <a:br>
              <a:rPr lang="en-GB" altLang="en-US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8.40 am 	Arrive,  CP activities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8:50 am 	Register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8.55 am	Phonics &amp; literacy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9.15 am	Snack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9.30 am 	CP activities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10.30 am     Collective Worship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10.45 am     School break	 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11.00 am	Maths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11.15 am 	CP activities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11.50 am	Get ready for lunch/ story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12.00 am	Lunch &amp; Break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067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2721ECEF85B44A3948DC0F3B0275A" ma:contentTypeVersion="3" ma:contentTypeDescription="Create a new document." ma:contentTypeScope="" ma:versionID="34d9c98a2a90b047205d0d9eae3da342">
  <xsd:schema xmlns:xsd="http://www.w3.org/2001/XMLSchema" xmlns:xs="http://www.w3.org/2001/XMLSchema" xmlns:p="http://schemas.microsoft.com/office/2006/metadata/properties" xmlns:ns2="15d07ab4-0905-4618-a487-46d6eaf02d86" targetNamespace="http://schemas.microsoft.com/office/2006/metadata/properties" ma:root="true" ma:fieldsID="56de80ccce266b6aa60000180663f03a" ns2:_="">
    <xsd:import namespace="15d07ab4-0905-4618-a487-46d6eaf02d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07ab4-0905-4618-a487-46d6eaf02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B97150-1F03-4722-8355-90C4F148273F}">
  <ds:schemaRefs>
    <ds:schemaRef ds:uri="b40e9c45-ee3e-4826-9e7f-0468ff0883b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1c3c739-e7d2-45bb-933c-b492f053c960"/>
    <ds:schemaRef ds:uri="http://www.w3.org/XML/1998/namespace"/>
    <ds:schemaRef ds:uri="http://purl.org/dc/dcmitype/"/>
    <ds:schemaRef ds:uri="c9d5c208-d1c8-4537-bcd9-0128ff553d33"/>
    <ds:schemaRef ds:uri="6ada88bb-c9d6-448e-943a-0e0e405a3512"/>
  </ds:schemaRefs>
</ds:datastoreItem>
</file>

<file path=customXml/itemProps2.xml><?xml version="1.0" encoding="utf-8"?>
<ds:datastoreItem xmlns:ds="http://schemas.openxmlformats.org/officeDocument/2006/customXml" ds:itemID="{0D340C7F-DC6E-4430-ABD8-5F67DDC6F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d07ab4-0905-4618-a487-46d6eaf02d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F02B34-FA77-40D3-A071-0F9ED1646A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4975</TotalTime>
  <Words>688</Words>
  <Application>Microsoft Office PowerPoint</Application>
  <PresentationFormat>On-screen Show (4:3)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New Starters Information</vt:lpstr>
      <vt:lpstr>Welcome to Haddenham St Mary’s!</vt:lpstr>
      <vt:lpstr>Today’s Meeting:</vt:lpstr>
      <vt:lpstr>Play is at the heart of what we do</vt:lpstr>
      <vt:lpstr>EYFS – Rainbows Teachers</vt:lpstr>
      <vt:lpstr>Other EYFS Staff</vt:lpstr>
      <vt:lpstr>EYFS</vt:lpstr>
      <vt:lpstr>EYFS – The New Curriculum</vt:lpstr>
      <vt:lpstr>A typical morning in Reception… </vt:lpstr>
      <vt:lpstr>A typical afternoon in Reception…</vt:lpstr>
      <vt:lpstr>Christian Values</vt:lpstr>
      <vt:lpstr>Sparkling Rules</vt:lpstr>
      <vt:lpstr>Learning Behaviours</vt:lpstr>
      <vt:lpstr>Zones of Regulation</vt:lpstr>
      <vt:lpstr>Transition Arrangements</vt:lpstr>
      <vt:lpstr>What to bring to school</vt:lpstr>
      <vt:lpstr>How you can help your child prepare</vt:lpstr>
      <vt:lpstr>Medical Matters </vt:lpstr>
      <vt:lpstr>Information Packs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Deputy Headship at HSM</dc:title>
  <dc:creator>Student</dc:creator>
  <cp:lastModifiedBy>Max Williams</cp:lastModifiedBy>
  <cp:revision>88</cp:revision>
  <dcterms:created xsi:type="dcterms:W3CDTF">2015-06-08T14:06:54Z</dcterms:created>
  <dcterms:modified xsi:type="dcterms:W3CDTF">2025-06-23T20:46:34Z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0x0101007082721ECEF85B44A3948DC0F3B0275A</vt:lpwstr>
  </property>
</Properties>
</file>