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  <p:sldMasterId id="2147483698" r:id="rId6"/>
    <p:sldMasterId id="2147483710" r:id="rId7"/>
  </p:sldMasterIdLst>
  <p:notesMasterIdLst>
    <p:notesMasterId r:id="rId26"/>
  </p:notesMasterIdLst>
  <p:sldIdLst>
    <p:sldId id="256" r:id="rId8"/>
    <p:sldId id="279" r:id="rId9"/>
    <p:sldId id="285" r:id="rId10"/>
    <p:sldId id="280" r:id="rId11"/>
    <p:sldId id="281" r:id="rId12"/>
    <p:sldId id="286" r:id="rId13"/>
    <p:sldId id="284" r:id="rId14"/>
    <p:sldId id="288" r:id="rId15"/>
    <p:sldId id="289" r:id="rId16"/>
    <p:sldId id="300" r:id="rId17"/>
    <p:sldId id="301" r:id="rId18"/>
    <p:sldId id="299" r:id="rId19"/>
    <p:sldId id="302" r:id="rId20"/>
    <p:sldId id="291" r:id="rId21"/>
    <p:sldId id="293" r:id="rId22"/>
    <p:sldId id="294" r:id="rId23"/>
    <p:sldId id="292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6" autoAdjust="0"/>
    <p:restoredTop sz="94651" autoAdjust="0"/>
  </p:normalViewPr>
  <p:slideViewPr>
    <p:cSldViewPr>
      <p:cViewPr varScale="1">
        <p:scale>
          <a:sx n="105" d="100"/>
          <a:sy n="105" d="100"/>
        </p:scale>
        <p:origin x="16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7A083-0681-4F17-9C85-8BE92B91794D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F042F-2EDC-45C7-AF9E-1B5EC2CD1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5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68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660232" y="404664"/>
            <a:ext cx="1224136" cy="115212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4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68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660232" y="404664"/>
            <a:ext cx="1224136" cy="115212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37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18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84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9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6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4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175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88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0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28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4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68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660232" y="404664"/>
            <a:ext cx="1224136" cy="115212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80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36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97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726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65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98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7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03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00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23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8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99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68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660232" y="404664"/>
            <a:ext cx="1224136" cy="115212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48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940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586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67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47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8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14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57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85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05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45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2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08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5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0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5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9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96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4950" r="14729" b="37525"/>
          <a:stretch/>
        </p:blipFill>
        <p:spPr bwMode="auto">
          <a:xfrm>
            <a:off x="0" y="4581128"/>
            <a:ext cx="9166816" cy="2627526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glow>
              <a:schemeClr val="accent1">
                <a:alpha val="94000"/>
              </a:schemeClr>
            </a:glow>
          </a:effectLst>
        </p:spPr>
      </p:pic>
      <p:sp>
        <p:nvSpPr>
          <p:cNvPr id="8" name="Rectangle 7"/>
          <p:cNvSpPr/>
          <p:nvPr userDrawn="1"/>
        </p:nvSpPr>
        <p:spPr>
          <a:xfrm>
            <a:off x="-180528" y="4581128"/>
            <a:ext cx="9505056" cy="2808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660627" y="122752"/>
            <a:ext cx="1224136" cy="12900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15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96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4950" r="14729" b="37525"/>
          <a:stretch/>
        </p:blipFill>
        <p:spPr bwMode="auto">
          <a:xfrm>
            <a:off x="0" y="4581128"/>
            <a:ext cx="9166816" cy="2627526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glow>
              <a:schemeClr val="accent1">
                <a:alpha val="94000"/>
              </a:schemeClr>
            </a:glow>
          </a:effectLst>
        </p:spPr>
      </p:pic>
      <p:sp>
        <p:nvSpPr>
          <p:cNvPr id="8" name="Rectangle 7"/>
          <p:cNvSpPr/>
          <p:nvPr userDrawn="1"/>
        </p:nvSpPr>
        <p:spPr>
          <a:xfrm>
            <a:off x="-180528" y="4581128"/>
            <a:ext cx="9505056" cy="2808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660627" y="122752"/>
            <a:ext cx="1224136" cy="12900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8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96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4950" r="14729" b="37525"/>
          <a:stretch/>
        </p:blipFill>
        <p:spPr bwMode="auto">
          <a:xfrm>
            <a:off x="0" y="4581128"/>
            <a:ext cx="9166816" cy="2627526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glow>
              <a:schemeClr val="accent1">
                <a:alpha val="94000"/>
              </a:schemeClr>
            </a:glow>
          </a:effectLst>
        </p:spPr>
      </p:pic>
      <p:sp>
        <p:nvSpPr>
          <p:cNvPr id="8" name="Rectangle 7"/>
          <p:cNvSpPr/>
          <p:nvPr userDrawn="1"/>
        </p:nvSpPr>
        <p:spPr>
          <a:xfrm>
            <a:off x="-252536" y="4581128"/>
            <a:ext cx="9577064" cy="2808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660627" y="122752"/>
            <a:ext cx="1224136" cy="12900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3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96" y="188640"/>
            <a:ext cx="9805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4950" r="14729" b="37525"/>
          <a:stretch/>
        </p:blipFill>
        <p:spPr bwMode="auto">
          <a:xfrm>
            <a:off x="0" y="4581128"/>
            <a:ext cx="9166816" cy="2627526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glow>
              <a:schemeClr val="accent1">
                <a:alpha val="94000"/>
              </a:schemeClr>
            </a:glow>
          </a:effectLst>
        </p:spPr>
      </p:pic>
      <p:sp>
        <p:nvSpPr>
          <p:cNvPr id="8" name="Rectangle 7"/>
          <p:cNvSpPr/>
          <p:nvPr userDrawn="1"/>
        </p:nvSpPr>
        <p:spPr>
          <a:xfrm>
            <a:off x="-180528" y="4581128"/>
            <a:ext cx="9505056" cy="28083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BAF3-59C5-41C6-B199-77BAA1DF5C6E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17E-B5E4-4405-96CC-607F1CC4AC2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660627" y="122752"/>
            <a:ext cx="1224136" cy="12900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6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4950" r="14729" b="37525"/>
          <a:stretch/>
        </p:blipFill>
        <p:spPr bwMode="auto">
          <a:xfrm>
            <a:off x="-135680" y="4293096"/>
            <a:ext cx="9302496" cy="266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7182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Starters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168" y="4246614"/>
            <a:ext cx="6400800" cy="1547011"/>
          </a:xfrm>
        </p:spPr>
        <p:txBody>
          <a:bodyPr/>
          <a:lstStyle/>
          <a:p>
            <a:endParaRPr lang="en-GB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Tuesday 16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June 2026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0352" y="116632"/>
            <a:ext cx="1296144" cy="1368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7136"/>
            <a:ext cx="16547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CC968D-49C6-DC9A-9F95-BC8142500A1C}"/>
              </a:ext>
            </a:extLst>
          </p:cNvPr>
          <p:cNvSpPr txBox="1">
            <a:spLocks/>
          </p:cNvSpPr>
          <p:nvPr/>
        </p:nvSpPr>
        <p:spPr>
          <a:xfrm>
            <a:off x="685800" y="34530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will sparkle like jewels under the guidance of Jesus, his word being a lamp unto our feet and a light unto our path.</a:t>
            </a:r>
          </a:p>
        </p:txBody>
      </p:sp>
    </p:spTree>
    <p:extLst>
      <p:ext uri="{BB962C8B-B14F-4D97-AF65-F5344CB8AC3E}">
        <p14:creationId xmlns:p14="http://schemas.microsoft.com/office/powerpoint/2010/main" val="337316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5B61-D9C2-8A1E-FC02-CEF91A2B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7C332-BF46-8C21-E69C-7CAEFFAA7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Respect </a:t>
            </a:r>
          </a:p>
          <a:p>
            <a:r>
              <a:rPr lang="en-GB" dirty="0">
                <a:latin typeface="+mj-lt"/>
              </a:rPr>
              <a:t>Honesty </a:t>
            </a:r>
          </a:p>
          <a:p>
            <a:r>
              <a:rPr lang="en-GB" dirty="0">
                <a:latin typeface="+mj-lt"/>
              </a:rPr>
              <a:t>Forgiveness </a:t>
            </a:r>
          </a:p>
          <a:p>
            <a:r>
              <a:rPr lang="en-GB" dirty="0">
                <a:latin typeface="+mj-lt"/>
              </a:rPr>
              <a:t>Love </a:t>
            </a:r>
          </a:p>
          <a:p>
            <a:r>
              <a:rPr lang="en-GB" dirty="0">
                <a:latin typeface="+mj-lt"/>
              </a:rPr>
              <a:t>Compassion </a:t>
            </a:r>
          </a:p>
          <a:p>
            <a:r>
              <a:rPr lang="en-GB" dirty="0">
                <a:latin typeface="+mj-lt"/>
              </a:rPr>
              <a:t>Friendship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8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8483-3491-BCE0-B0BE-2A29971D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Sparkling Rules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5F8801-27E5-0A25-7468-250A6D810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3266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4BA-B19E-F6EA-3540-A6543180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err="1"/>
              <a:t>Behaviours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811C-42F9-218B-442E-5B975599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+mj-lt"/>
              </a:rPr>
              <a:t>‘You walked among the jewels that sparkled like fire.’ (Ezekiel 28:12-14)</a:t>
            </a: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Daring diamond</a:t>
            </a: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Active Amethyst</a:t>
            </a: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Reflective Ruby</a:t>
            </a: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Exploring Emerald</a:t>
            </a:r>
          </a:p>
          <a:p>
            <a:pPr marL="0" indent="0" algn="ctr">
              <a:buNone/>
            </a:pPr>
            <a:endParaRPr lang="en-GB" dirty="0">
              <a:latin typeface="+mj-lt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A991BC-ADB5-3F39-08E8-6DEB13207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6328" y="1666360"/>
            <a:ext cx="4908987" cy="36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6352-3F77-D07A-4001-F936D470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Zones of Regulation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82A03-CBF7-413D-C71A-B4FAEC12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8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Transition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Tuesday 16</a:t>
            </a:r>
            <a:r>
              <a:rPr lang="en-GB" baseline="30000" dirty="0"/>
              <a:t>th</a:t>
            </a:r>
            <a:r>
              <a:rPr lang="en-GB" dirty="0"/>
              <a:t> June:			Stay and Play</a:t>
            </a:r>
          </a:p>
          <a:p>
            <a:endParaRPr lang="en-GB" dirty="0"/>
          </a:p>
          <a:p>
            <a:r>
              <a:rPr lang="en-GB" dirty="0"/>
              <a:t>May/June/July:		             Pre-school visits/calls</a:t>
            </a:r>
          </a:p>
          <a:p>
            <a:endParaRPr lang="en-GB" dirty="0"/>
          </a:p>
          <a:p>
            <a:r>
              <a:rPr lang="en-GB" dirty="0"/>
              <a:t>Tuesday 7th July:		 	Class Transition Morning</a:t>
            </a:r>
          </a:p>
          <a:p>
            <a:endParaRPr lang="en-GB" dirty="0"/>
          </a:p>
          <a:p>
            <a:r>
              <a:rPr lang="en-GB" dirty="0"/>
              <a:t>Thursday 3rd</a:t>
            </a:r>
            <a:r>
              <a:rPr lang="en-GB" baseline="30000" dirty="0"/>
              <a:t> </a:t>
            </a:r>
            <a:r>
              <a:rPr lang="en-GB" dirty="0"/>
              <a:t>– Wednesday 9</a:t>
            </a:r>
            <a:r>
              <a:rPr lang="en-GB" baseline="30000" dirty="0"/>
              <a:t>th</a:t>
            </a:r>
            <a:r>
              <a:rPr lang="en-GB" dirty="0"/>
              <a:t> 	Part time sessions</a:t>
            </a:r>
          </a:p>
          <a:p>
            <a:pPr marL="0" indent="0">
              <a:buNone/>
            </a:pPr>
            <a:r>
              <a:rPr lang="en-GB" dirty="0"/>
              <a:t>     September (morning or afternoons)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r>
              <a:rPr lang="en-GB" dirty="0"/>
              <a:t>Thursday 10</a:t>
            </a:r>
            <a:r>
              <a:rPr lang="en-GB" baseline="30000" dirty="0"/>
              <a:t>th</a:t>
            </a:r>
            <a:r>
              <a:rPr lang="en-GB" dirty="0"/>
              <a:t> September		Full time 8.35am- 3.10pm	</a:t>
            </a:r>
          </a:p>
        </p:txBody>
      </p:sp>
    </p:spTree>
    <p:extLst>
      <p:ext uri="{BB962C8B-B14F-4D97-AF65-F5344CB8AC3E}">
        <p14:creationId xmlns:p14="http://schemas.microsoft.com/office/powerpoint/2010/main" val="4292276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7769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What to bring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9"/>
            <a:ext cx="8229600" cy="367240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Coat</a:t>
            </a:r>
          </a:p>
          <a:p>
            <a:r>
              <a:rPr lang="en-GB" dirty="0"/>
              <a:t>Wellies- a pair to leave in school please</a:t>
            </a:r>
          </a:p>
          <a:p>
            <a:r>
              <a:rPr lang="en-GB" dirty="0"/>
              <a:t>Book bag- we will provide this during their first full week</a:t>
            </a:r>
          </a:p>
          <a:p>
            <a:r>
              <a:rPr lang="en-GB" dirty="0"/>
              <a:t>Change of clothes in drawstring bag if possible (to remain in school)</a:t>
            </a:r>
          </a:p>
          <a:p>
            <a:r>
              <a:rPr lang="en-GB" dirty="0"/>
              <a:t>Sunhat when appropriate </a:t>
            </a:r>
          </a:p>
          <a:p>
            <a:r>
              <a:rPr lang="en-GB" dirty="0"/>
              <a:t>Snack  (small tub with 5 snacks for the week please, no nuts)</a:t>
            </a:r>
          </a:p>
          <a:p>
            <a:r>
              <a:rPr lang="en-GB" dirty="0"/>
              <a:t>Medication which needs to be in school (Please collect medical forms from the office)</a:t>
            </a:r>
          </a:p>
          <a:p>
            <a:r>
              <a:rPr lang="en-GB" dirty="0"/>
              <a:t>Everything named- preferably with iron on labels, sharpie pen or stamped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89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00" y="188640"/>
            <a:ext cx="8050985" cy="1152128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How you can help your child prepare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sz="3200" dirty="0"/>
              <a:t>Coats</a:t>
            </a:r>
          </a:p>
          <a:p>
            <a:r>
              <a:rPr lang="en-GB" sz="3200" dirty="0"/>
              <a:t>Toilet</a:t>
            </a:r>
          </a:p>
          <a:p>
            <a:r>
              <a:rPr lang="en-GB" sz="3200" dirty="0"/>
              <a:t>Counting</a:t>
            </a:r>
          </a:p>
          <a:p>
            <a:r>
              <a:rPr lang="en-GB" sz="3200" dirty="0"/>
              <a:t>Read lots of stories and poems</a:t>
            </a:r>
          </a:p>
          <a:p>
            <a:r>
              <a:rPr lang="en-GB" sz="3200" dirty="0"/>
              <a:t>Knife and fork</a:t>
            </a:r>
          </a:p>
          <a:p>
            <a:r>
              <a:rPr lang="en-GB" sz="3200" dirty="0"/>
              <a:t>Happy and swift goodbyes</a:t>
            </a:r>
          </a:p>
          <a:p>
            <a:r>
              <a:rPr lang="en-GB" sz="3200" dirty="0"/>
              <a:t>Enjoy your summer together</a:t>
            </a:r>
          </a:p>
          <a:p>
            <a:r>
              <a:rPr lang="en-GB" sz="3200" dirty="0"/>
              <a:t>Speak to us about any anxieties</a:t>
            </a:r>
          </a:p>
        </p:txBody>
      </p:sp>
    </p:spTree>
    <p:extLst>
      <p:ext uri="{BB962C8B-B14F-4D97-AF65-F5344CB8AC3E}">
        <p14:creationId xmlns:p14="http://schemas.microsoft.com/office/powerpoint/2010/main" val="356895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Medical Matters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66531"/>
          </a:xfrm>
        </p:spPr>
        <p:txBody>
          <a:bodyPr>
            <a:normAutofit/>
          </a:bodyPr>
          <a:lstStyle/>
          <a:p>
            <a:r>
              <a:rPr lang="en-GB" dirty="0"/>
              <a:t>Any sickness, diarrhoea, must be followed by 48 hours absence please.</a:t>
            </a:r>
          </a:p>
          <a:p>
            <a:endParaRPr lang="en-GB" dirty="0"/>
          </a:p>
          <a:p>
            <a:r>
              <a:rPr lang="en-GB" dirty="0"/>
              <a:t>Please phone the school office to report absence by 8:30am if possible.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Please inform us of any existing medical conditions/allergies.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Any medicines can only be administered if prescribed and by prior arrangement please.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3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Information Packs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Contact Information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Tapestry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Home/School Agreements</a:t>
            </a:r>
          </a:p>
          <a:p>
            <a:endParaRPr lang="en-GB" dirty="0"/>
          </a:p>
          <a:p>
            <a:r>
              <a:rPr lang="en-GB" dirty="0"/>
              <a:t>Permissions, photos </a:t>
            </a:r>
            <a:r>
              <a:rPr lang="en-GB" dirty="0" err="1"/>
              <a:t>etc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Proof of birth</a:t>
            </a:r>
          </a:p>
        </p:txBody>
      </p:sp>
    </p:spTree>
    <p:extLst>
      <p:ext uri="{BB962C8B-B14F-4D97-AF65-F5344CB8AC3E}">
        <p14:creationId xmlns:p14="http://schemas.microsoft.com/office/powerpoint/2010/main" val="334275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Haddenham St Mary’s!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Our vision statement: 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‘Excellence, care and fun and for all where every child can sparkle like a jewel’</a:t>
            </a:r>
          </a:p>
          <a:p>
            <a:pPr marL="0" indent="0" algn="ctr">
              <a:buNone/>
            </a:pPr>
            <a:br>
              <a:rPr lang="en-GB" sz="2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GB" sz="2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Our legacy: 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every child and every family to take away wonderful memories of their early years with us.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3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Today’s Meeting: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help your child make the best possible start to school.</a:t>
            </a:r>
          </a:p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show you the curriculum that your child will be covering in the reception class.</a:t>
            </a:r>
          </a:p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understand how we teach in order to cover the requirements of the curriculum.</a:t>
            </a:r>
          </a:p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identify the key ways in which you can help your child at home and in school.</a:t>
            </a:r>
          </a:p>
          <a:p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Housekeeping information.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41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Play is at the heart of what we do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7F8B4C6-B7B4-5696-9222-4605498EB98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2890664" cy="815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8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EYFS – Rainbows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/>
          <a:lstStyle/>
          <a:p>
            <a:r>
              <a:rPr lang="en-GB" dirty="0"/>
              <a:t>Rainbow 1: Mr Williams (EYFS Coordinator)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Rainbow 2:  Mrs Butler        Mrs Williams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8" y="2070386"/>
            <a:ext cx="1243584" cy="1865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1D297C-5B74-DFB4-5873-A349A283D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64" y="4546600"/>
            <a:ext cx="1422400" cy="142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C3F4C1-A9DD-54F7-7066-91C8076C3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466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4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EYFS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Early Years Foundation Stage (EYFS) is the stage of education for children from </a:t>
            </a:r>
            <a:r>
              <a:rPr lang="en-GB" altLang="en-US" dirty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birth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en-GB" altLang="en-US" dirty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of the Reception year.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Reception is the final year of the EYFS.</a:t>
            </a:r>
          </a:p>
          <a:p>
            <a:pPr>
              <a:buNone/>
            </a:pP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It is based on the recognition that children learn best through </a:t>
            </a:r>
            <a:r>
              <a:rPr lang="en-US" altLang="en-US" dirty="0">
                <a:solidFill>
                  <a:schemeClr val="fol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and active learning.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38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EYFS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July 2025 EYFS Framework</a:t>
            </a:r>
          </a:p>
          <a:p>
            <a:endParaRPr lang="en-GB" dirty="0"/>
          </a:p>
          <a:p>
            <a:r>
              <a:rPr lang="en-GB" dirty="0"/>
              <a:t>Twinkl Phonics</a:t>
            </a:r>
          </a:p>
          <a:p>
            <a:endParaRPr lang="en-GB" dirty="0"/>
          </a:p>
          <a:p>
            <a:r>
              <a:rPr lang="en-GB" dirty="0"/>
              <a:t>Master the Curriculum- White Rose Maths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Helicopter Stories- communication, language and writing</a:t>
            </a:r>
          </a:p>
          <a:p>
            <a:endParaRPr lang="en-GB" dirty="0"/>
          </a:p>
          <a:p>
            <a:r>
              <a:rPr lang="en-GB" dirty="0"/>
              <a:t>Poetry Basket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Drawing Club</a:t>
            </a:r>
          </a:p>
          <a:p>
            <a:endParaRPr lang="en-GB" dirty="0"/>
          </a:p>
          <a:p>
            <a:r>
              <a:rPr lang="en-GB" dirty="0"/>
              <a:t>Funky fingers</a:t>
            </a:r>
          </a:p>
          <a:p>
            <a:endParaRPr lang="en-GB" dirty="0"/>
          </a:p>
          <a:p>
            <a:r>
              <a:rPr lang="en-GB" dirty="0"/>
              <a:t>NFER Baseline Assessment</a:t>
            </a:r>
          </a:p>
          <a:p>
            <a:endParaRPr lang="en-GB" dirty="0"/>
          </a:p>
          <a:p>
            <a:r>
              <a:rPr lang="en-GB" dirty="0"/>
              <a:t>Tapestry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88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A typical morning in Reception…</a:t>
            </a:r>
            <a:br>
              <a:rPr lang="en-GB" altLang="en-US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8.35 am 	Arrive,  CP activities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8:50 am 	Register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8.55 am	Phonics &amp; literacy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9.15 am	Snack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9.30 am 	CP activities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10.30 am     Collective Worship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10.45 am     School break	 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11.00 am	Maths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11.15 am 	CP activities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11.50 am	Get ready for lunch/ story</a:t>
            </a:r>
          </a:p>
          <a:p>
            <a:pPr>
              <a:defRPr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12.00 am	Lunch &amp; Break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06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A typical afternoon in Reception…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>
                <a:latin typeface="+mj-lt"/>
              </a:rPr>
              <a:t>1.10pm 	Register</a:t>
            </a:r>
          </a:p>
          <a:p>
            <a:pPr>
              <a:defRPr/>
            </a:pPr>
            <a:r>
              <a:rPr lang="en-GB" sz="2400" dirty="0">
                <a:latin typeface="+mj-lt"/>
              </a:rPr>
              <a:t>1.20pm 	Funky Fingers</a:t>
            </a:r>
          </a:p>
          <a:p>
            <a:pPr>
              <a:defRPr/>
            </a:pPr>
            <a:r>
              <a:rPr lang="en-GB" sz="2400" dirty="0">
                <a:latin typeface="+mj-lt"/>
              </a:rPr>
              <a:t>1.40pm	CP activities linked to a class input</a:t>
            </a:r>
          </a:p>
          <a:p>
            <a:pPr>
              <a:defRPr/>
            </a:pPr>
            <a:r>
              <a:rPr lang="en-GB" sz="2400" dirty="0">
                <a:latin typeface="+mj-lt"/>
              </a:rPr>
              <a:t>2.30pm	Tidy Up</a:t>
            </a:r>
          </a:p>
          <a:p>
            <a:pPr>
              <a:defRPr/>
            </a:pPr>
            <a:r>
              <a:rPr lang="en-GB" sz="2400" dirty="0">
                <a:latin typeface="+mj-lt"/>
              </a:rPr>
              <a:t>2.40pm 	Story</a:t>
            </a:r>
          </a:p>
          <a:p>
            <a:pPr>
              <a:defRPr/>
            </a:pPr>
            <a:r>
              <a:rPr lang="en-GB" sz="2400">
                <a:latin typeface="+mj-lt"/>
              </a:rPr>
              <a:t>3.10pm</a:t>
            </a:r>
            <a:r>
              <a:rPr lang="en-GB" sz="2400" dirty="0">
                <a:latin typeface="+mj-lt"/>
              </a:rPr>
              <a:t>	Home Time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EAD/UW/PSED class inputs during the week</a:t>
            </a:r>
          </a:p>
        </p:txBody>
      </p:sp>
    </p:spTree>
    <p:extLst>
      <p:ext uri="{BB962C8B-B14F-4D97-AF65-F5344CB8AC3E}">
        <p14:creationId xmlns:p14="http://schemas.microsoft.com/office/powerpoint/2010/main" val="241604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1C277C290EC40817BB176433AC6EA" ma:contentTypeVersion="3" ma:contentTypeDescription="Create a new document." ma:contentTypeScope="" ma:versionID="9332f83e50a719249006bda0571dd1f1">
  <xsd:schema xmlns:xsd="http://www.w3.org/2001/XMLSchema" xmlns:xs="http://www.w3.org/2001/XMLSchema" xmlns:p="http://schemas.microsoft.com/office/2006/metadata/properties" xmlns:ns2="fda64072-50cf-4efb-b902-3d8e31fac018" targetNamespace="http://schemas.microsoft.com/office/2006/metadata/properties" ma:root="true" ma:fieldsID="9116a2463e9499c9915c258670c8f1f8" ns2:_="">
    <xsd:import namespace="fda64072-50cf-4efb-b902-3d8e31fac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64072-50cf-4efb-b902-3d8e31fac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B97150-1F03-4722-8355-90C4F148273F}">
  <ds:schemaRefs>
    <ds:schemaRef ds:uri="b40e9c45-ee3e-4826-9e7f-0468ff0883b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1c3c739-e7d2-45bb-933c-b492f053c960"/>
    <ds:schemaRef ds:uri="http://www.w3.org/XML/1998/namespace"/>
    <ds:schemaRef ds:uri="http://purl.org/dc/dcmitype/"/>
    <ds:schemaRef ds:uri="c9d5c208-d1c8-4537-bcd9-0128ff553d33"/>
    <ds:schemaRef ds:uri="6ada88bb-c9d6-448e-943a-0e0e405a3512"/>
  </ds:schemaRefs>
</ds:datastoreItem>
</file>

<file path=customXml/itemProps2.xml><?xml version="1.0" encoding="utf-8"?>
<ds:datastoreItem xmlns:ds="http://schemas.openxmlformats.org/officeDocument/2006/customXml" ds:itemID="{F2BE83BC-D0C4-4726-98A9-25E421748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a64072-50cf-4efb-b902-3d8e31fac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F02B34-FA77-40D3-A071-0F9ED1646A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662</Words>
  <Application>Microsoft Macintosh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Comic Sans MS</vt:lpstr>
      <vt:lpstr>Verdana</vt:lpstr>
      <vt:lpstr>Office Theme</vt:lpstr>
      <vt:lpstr>1_Office Theme</vt:lpstr>
      <vt:lpstr>2_Office Theme</vt:lpstr>
      <vt:lpstr>3_Office Theme</vt:lpstr>
      <vt:lpstr>New Starters Information</vt:lpstr>
      <vt:lpstr>Welcome to Haddenham St Mary’s!</vt:lpstr>
      <vt:lpstr>Today’s Meeting:</vt:lpstr>
      <vt:lpstr>Play is at the heart of what we do</vt:lpstr>
      <vt:lpstr>EYFS – Rainbows Teachers</vt:lpstr>
      <vt:lpstr>EYFS</vt:lpstr>
      <vt:lpstr>EYFS Curriculum</vt:lpstr>
      <vt:lpstr>A typical morning in Reception… </vt:lpstr>
      <vt:lpstr>A typical afternoon in Reception…</vt:lpstr>
      <vt:lpstr>Core Values</vt:lpstr>
      <vt:lpstr>Sparkling Rules</vt:lpstr>
      <vt:lpstr>Learning Behaviours</vt:lpstr>
      <vt:lpstr>Zones of Regulation</vt:lpstr>
      <vt:lpstr>Transition Arrangements</vt:lpstr>
      <vt:lpstr>What to bring to school</vt:lpstr>
      <vt:lpstr>How you can help your child prepare</vt:lpstr>
      <vt:lpstr>Medical Matters </vt:lpstr>
      <vt:lpstr>Information Packs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Deputy Headship at HSM</dc:title>
  <dc:creator>Student</dc:creator>
  <cp:lastModifiedBy>Mr M Williams</cp:lastModifiedBy>
  <cp:revision>82</cp:revision>
  <dcterms:created xsi:type="dcterms:W3CDTF">2015-06-08T14:06:54Z</dcterms:created>
  <dcterms:modified xsi:type="dcterms:W3CDTF">2026-06-18T05:42:15Z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0x01010061A1C277C290EC40817BB176433AC6EA</vt:lpwstr>
  </property>
</Properties>
</file>